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Montserrat"/>
      <p:regular r:id="rId42"/>
      <p:bold r:id="rId43"/>
      <p:italic r:id="rId44"/>
      <p:boldItalic r:id="rId45"/>
    </p:embeddedFont>
    <p:embeddedFont>
      <p:font typeface="Varela Round"/>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Montserrat-regular.fntdata"/><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Montserrat-italic.fntdata"/><Relationship Id="rId21" Type="http://schemas.openxmlformats.org/officeDocument/2006/relationships/slide" Target="slides/slide17.xml"/><Relationship Id="rId43" Type="http://schemas.openxmlformats.org/officeDocument/2006/relationships/font" Target="fonts/Montserrat-bold.fntdata"/><Relationship Id="rId24" Type="http://schemas.openxmlformats.org/officeDocument/2006/relationships/slide" Target="slides/slide20.xml"/><Relationship Id="rId46" Type="http://schemas.openxmlformats.org/officeDocument/2006/relationships/font" Target="fonts/VarelaRound-regular.fntdata"/><Relationship Id="rId23" Type="http://schemas.openxmlformats.org/officeDocument/2006/relationships/slide" Target="slides/slide19.xml"/><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Memory formation</a:t>
            </a:r>
            <a:endParaRPr/>
          </a:p>
          <a:p>
            <a:pPr indent="-317500" lvl="0" marL="457200" rtl="0" algn="l">
              <a:spcBef>
                <a:spcPts val="0"/>
              </a:spcBef>
              <a:spcAft>
                <a:spcPts val="0"/>
              </a:spcAft>
              <a:buSzPts val="1400"/>
              <a:buChar char="-"/>
            </a:pPr>
            <a:r>
              <a:rPr lang="en"/>
              <a:t>Change in memory over time</a:t>
            </a:r>
            <a:endParaRPr/>
          </a:p>
          <a:p>
            <a:pPr indent="-317500" lvl="0" marL="457200" rtl="0" algn="l">
              <a:spcBef>
                <a:spcPts val="0"/>
              </a:spcBef>
              <a:spcAft>
                <a:spcPts val="0"/>
              </a:spcAft>
              <a:buSzPts val="1400"/>
              <a:buChar char="-"/>
            </a:pPr>
            <a:r>
              <a:rPr lang="en"/>
              <a:t>Memory record</a:t>
            </a:r>
            <a:endParaRPr/>
          </a:p>
          <a:p>
            <a:pPr indent="-317500" lvl="0" marL="457200" rtl="0" algn="l">
              <a:spcBef>
                <a:spcPts val="0"/>
              </a:spcBef>
              <a:spcAft>
                <a:spcPts val="0"/>
              </a:spcAft>
              <a:buSzPts val="1400"/>
              <a:buChar char="-"/>
            </a:pPr>
            <a:r>
              <a:rPr lang="en"/>
              <a:t>Relationship bw memory and emotion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33036f3f1_0_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33036f3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3cfcdf5f7_1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3cfcdf5f7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initial one was very general, this is more specific to what kasia was doing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3f452ab06_0_1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3f452ab0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3f452ab06_0_2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3f452ab0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3f452ab06_0_2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3f452ab0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3cfcdf5f7_1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3cfcdf5f7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3f452ab06_0_1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3f452ab0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Extrospective means thinking outside of their head, definition in dictionary means observing outside world, what we mean is observe ourselves still but externally, have to share to process it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3f452ab06_0_2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3f452ab0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3f452ab06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3f452ab0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3f452ab06_0_1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3f452ab0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3f452ab06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3f452ab0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43f452ab06_0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3f452ab0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3f452ab06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3f452ab0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33036f3f1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33036f3f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3f5100d68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3f5100d6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emotional journey through time</a:t>
            </a:r>
            <a:endParaRPr/>
          </a:p>
          <a:p>
            <a:pPr indent="0" lvl="0" marL="0" rtl="0" algn="l">
              <a:spcBef>
                <a:spcPts val="0"/>
              </a:spcBef>
              <a:spcAft>
                <a:spcPts val="0"/>
              </a:spcAft>
              <a:buNone/>
            </a:pPr>
            <a:r>
              <a:rPr lang="en"/>
              <a:t>The process of recall</a:t>
            </a:r>
            <a:endParaRPr/>
          </a:p>
          <a:p>
            <a:pPr indent="-317500" lvl="0" marL="457200" rtl="0" algn="l">
              <a:spcBef>
                <a:spcPts val="0"/>
              </a:spcBef>
              <a:spcAft>
                <a:spcPts val="0"/>
              </a:spcAft>
              <a:buSzPts val="1400"/>
              <a:buChar char="-"/>
            </a:pPr>
            <a:r>
              <a:rPr lang="en"/>
              <a:t>happiest moment</a:t>
            </a:r>
            <a:endParaRPr/>
          </a:p>
          <a:p>
            <a:pPr indent="0" lvl="0" marL="0" rtl="0" algn="l">
              <a:spcBef>
                <a:spcPts val="0"/>
              </a:spcBef>
              <a:spcAft>
                <a:spcPts val="0"/>
              </a:spcAft>
              <a:buNone/>
            </a:pPr>
            <a:r>
              <a:rPr lang="en"/>
              <a:t>- what do you do if you can’t rememeber</a:t>
            </a:r>
            <a:endParaRPr/>
          </a:p>
          <a:p>
            <a:pPr indent="0" lvl="0" marL="0" rtl="0" algn="l">
              <a:spcBef>
                <a:spcPts val="0"/>
              </a:spcBef>
              <a:spcAft>
                <a:spcPts val="0"/>
              </a:spcAft>
              <a:buNone/>
            </a:pPr>
            <a:r>
              <a:rPr lang="en"/>
              <a:t>- are these memories still relevant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33036f3f1_0_2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33036f3f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3a0039599_6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3a0039599_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Participant asked to physically express recent salient memory after being told they would never see their tangible creation again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Through emotional journey through time</a:t>
            </a:r>
            <a:endParaRPr/>
          </a:p>
          <a:p>
            <a:pPr indent="0" lvl="0" marL="0" rtl="0" algn="l">
              <a:spcBef>
                <a:spcPts val="0"/>
              </a:spcBef>
              <a:spcAft>
                <a:spcPts val="0"/>
              </a:spcAft>
              <a:buNone/>
            </a:pPr>
            <a:r>
              <a:rPr lang="en"/>
              <a:t>The process of recall</a:t>
            </a:r>
            <a:endParaRPr/>
          </a:p>
          <a:p>
            <a:pPr indent="-317500" lvl="0" marL="457200" rtl="0" algn="l">
              <a:spcBef>
                <a:spcPts val="0"/>
              </a:spcBef>
              <a:spcAft>
                <a:spcPts val="0"/>
              </a:spcAft>
              <a:buSzPts val="1400"/>
              <a:buChar char="-"/>
            </a:pPr>
            <a:r>
              <a:rPr lang="en"/>
              <a:t>happiest moment</a:t>
            </a:r>
            <a:endParaRPr/>
          </a:p>
          <a:p>
            <a:pPr indent="0" lvl="0" marL="0" rtl="0" algn="l">
              <a:spcBef>
                <a:spcPts val="0"/>
              </a:spcBef>
              <a:spcAft>
                <a:spcPts val="0"/>
              </a:spcAft>
              <a:buNone/>
            </a:pPr>
            <a:r>
              <a:rPr lang="en"/>
              <a:t>- what do you do if you can’t rememeber</a:t>
            </a:r>
            <a:endParaRPr/>
          </a:p>
          <a:p>
            <a:pPr indent="0" lvl="0" marL="0" rtl="0" algn="l">
              <a:spcBef>
                <a:spcPts val="0"/>
              </a:spcBef>
              <a:spcAft>
                <a:spcPts val="0"/>
              </a:spcAft>
              <a:buNone/>
            </a:pPr>
            <a:r>
              <a:rPr lang="en"/>
              <a:t>- are these memories still relevant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3f5100d68_0_1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3f5100d6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Varela Round"/>
                <a:ea typeface="Varela Round"/>
                <a:cs typeface="Varela Round"/>
                <a:sym typeface="Varela Round"/>
              </a:rPr>
              <a:t>John said that he did not mind if we took this photo from him forever. However, if someone were to take his sketchbooks that he has saved over the last 20 years, he would “be pretty pissed, but it wouldn’t be the end of the world.” He said that these were more important to him as they were a sort of catalog of his life. </a:t>
            </a:r>
            <a:endParaRPr sz="1200">
              <a:latin typeface="Varela Round"/>
              <a:ea typeface="Varela Round"/>
              <a:cs typeface="Varela Round"/>
              <a:sym typeface="Varela Round"/>
            </a:endParaRPr>
          </a:p>
          <a:p>
            <a:pPr indent="0" lvl="0" marL="0" rtl="0" algn="l">
              <a:lnSpc>
                <a:spcPct val="115000"/>
              </a:lnSpc>
              <a:spcBef>
                <a:spcPts val="0"/>
              </a:spcBef>
              <a:spcAft>
                <a:spcPts val="0"/>
              </a:spcAft>
              <a:buClr>
                <a:schemeClr val="dk1"/>
              </a:buClr>
              <a:buSzPts val="1100"/>
              <a:buFont typeface="Arial"/>
              <a:buNone/>
            </a:pPr>
            <a:r>
              <a:t/>
            </a:r>
            <a:endParaRPr sz="1200">
              <a:latin typeface="Varela Round"/>
              <a:ea typeface="Varela Round"/>
              <a:cs typeface="Varela Round"/>
              <a:sym typeface="Varela Round"/>
            </a:endParaRPr>
          </a:p>
          <a:p>
            <a:pPr indent="0" lvl="0" marL="0" rtl="0" algn="l">
              <a:spcBef>
                <a:spcPts val="0"/>
              </a:spcBef>
              <a:spcAft>
                <a:spcPts val="0"/>
              </a:spcAft>
              <a:buClr>
                <a:schemeClr val="dk1"/>
              </a:buClr>
              <a:buSzPts val="1100"/>
              <a:buFont typeface="Arial"/>
              <a:buNone/>
            </a:pPr>
            <a:r>
              <a:rPr lang="en" sz="1500">
                <a:latin typeface="Varela Round"/>
                <a:ea typeface="Varela Round"/>
                <a:cs typeface="Varela Round"/>
                <a:sym typeface="Varela Round"/>
              </a:rPr>
              <a:t>Once an artifact of a memory is part of a larger collection/catalog, it holds more value and is more rewarding. </a:t>
            </a:r>
            <a:endParaRPr sz="1200">
              <a:latin typeface="Varela Round"/>
              <a:ea typeface="Varela Round"/>
              <a:cs typeface="Varela Round"/>
              <a:sym typeface="Varela Roun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3f5100d68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3f5100d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Varela Round"/>
                <a:ea typeface="Varela Round"/>
                <a:cs typeface="Varela Round"/>
                <a:sym typeface="Varela Round"/>
              </a:rPr>
              <a:t>John said that he did not mind if we took this photo from him forever. However, if someone were to take his sketchbooks that he has saved over the last 20 years, he would “be pretty pissed, but it wouldn’t be the end of the world.” He said that these were more important to him as they were a sort of catalog of his life. </a:t>
            </a:r>
            <a:endParaRPr sz="1200">
              <a:latin typeface="Varela Round"/>
              <a:ea typeface="Varela Round"/>
              <a:cs typeface="Varela Round"/>
              <a:sym typeface="Varela Round"/>
            </a:endParaRPr>
          </a:p>
          <a:p>
            <a:pPr indent="0" lvl="0" marL="0" rtl="0" algn="l">
              <a:lnSpc>
                <a:spcPct val="115000"/>
              </a:lnSpc>
              <a:spcBef>
                <a:spcPts val="0"/>
              </a:spcBef>
              <a:spcAft>
                <a:spcPts val="0"/>
              </a:spcAft>
              <a:buClr>
                <a:schemeClr val="dk1"/>
              </a:buClr>
              <a:buSzPts val="1100"/>
              <a:buFont typeface="Arial"/>
              <a:buNone/>
            </a:pPr>
            <a:r>
              <a:t/>
            </a:r>
            <a:endParaRPr sz="1200">
              <a:latin typeface="Varela Round"/>
              <a:ea typeface="Varela Round"/>
              <a:cs typeface="Varela Round"/>
              <a:sym typeface="Varela Round"/>
            </a:endParaRPr>
          </a:p>
          <a:p>
            <a:pPr indent="0" lvl="0" marL="0" rtl="0" algn="l">
              <a:spcBef>
                <a:spcPts val="0"/>
              </a:spcBef>
              <a:spcAft>
                <a:spcPts val="0"/>
              </a:spcAft>
              <a:buClr>
                <a:schemeClr val="dk1"/>
              </a:buClr>
              <a:buSzPts val="1100"/>
              <a:buFont typeface="Arial"/>
              <a:buNone/>
            </a:pPr>
            <a:r>
              <a:rPr lang="en" sz="1500">
                <a:latin typeface="Varela Round"/>
                <a:ea typeface="Varela Round"/>
                <a:cs typeface="Varela Round"/>
                <a:sym typeface="Varela Round"/>
              </a:rPr>
              <a:t>Once an artifact of a memory is part of a larger collection/catalog, it holds more value and is more rewarding. </a:t>
            </a:r>
            <a:endParaRPr sz="1200">
              <a:latin typeface="Varela Round"/>
              <a:ea typeface="Varela Round"/>
              <a:cs typeface="Varela Round"/>
              <a:sym typeface="Varela Roun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3f5100d68_6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3f5100d68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emotional journey through time</a:t>
            </a:r>
            <a:endParaRPr/>
          </a:p>
          <a:p>
            <a:pPr indent="0" lvl="0" marL="0" rtl="0" algn="l">
              <a:spcBef>
                <a:spcPts val="0"/>
              </a:spcBef>
              <a:spcAft>
                <a:spcPts val="0"/>
              </a:spcAft>
              <a:buNone/>
            </a:pPr>
            <a:r>
              <a:rPr lang="en"/>
              <a:t>The process of recall</a:t>
            </a:r>
            <a:endParaRPr/>
          </a:p>
          <a:p>
            <a:pPr indent="-317500" lvl="0" marL="457200" rtl="0" algn="l">
              <a:spcBef>
                <a:spcPts val="0"/>
              </a:spcBef>
              <a:spcAft>
                <a:spcPts val="0"/>
              </a:spcAft>
              <a:buSzPts val="1400"/>
              <a:buChar char="-"/>
            </a:pPr>
            <a:r>
              <a:rPr lang="en"/>
              <a:t>happiest moment</a:t>
            </a:r>
            <a:endParaRPr/>
          </a:p>
          <a:p>
            <a:pPr indent="0" lvl="0" marL="0" rtl="0" algn="l">
              <a:spcBef>
                <a:spcPts val="0"/>
              </a:spcBef>
              <a:spcAft>
                <a:spcPts val="0"/>
              </a:spcAft>
              <a:buNone/>
            </a:pPr>
            <a:r>
              <a:rPr lang="en"/>
              <a:t>- what do you do if you can’t rememeber</a:t>
            </a:r>
            <a:endParaRPr/>
          </a:p>
          <a:p>
            <a:pPr indent="0" lvl="0" marL="0" rtl="0" algn="l">
              <a:spcBef>
                <a:spcPts val="0"/>
              </a:spcBef>
              <a:spcAft>
                <a:spcPts val="0"/>
              </a:spcAft>
              <a:buNone/>
            </a:pPr>
            <a:r>
              <a:rPr lang="en"/>
              <a:t>- are these memories still relevant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3f5100d68_0_1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3f5100d6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emotional journey through time</a:t>
            </a:r>
            <a:endParaRPr/>
          </a:p>
          <a:p>
            <a:pPr indent="0" lvl="0" marL="0" rtl="0" algn="l">
              <a:spcBef>
                <a:spcPts val="0"/>
              </a:spcBef>
              <a:spcAft>
                <a:spcPts val="0"/>
              </a:spcAft>
              <a:buNone/>
            </a:pPr>
            <a:r>
              <a:rPr lang="en"/>
              <a:t>The process of recall</a:t>
            </a:r>
            <a:endParaRPr/>
          </a:p>
          <a:p>
            <a:pPr indent="-317500" lvl="0" marL="457200" rtl="0" algn="l">
              <a:spcBef>
                <a:spcPts val="0"/>
              </a:spcBef>
              <a:spcAft>
                <a:spcPts val="0"/>
              </a:spcAft>
              <a:buSzPts val="1400"/>
              <a:buChar char="-"/>
            </a:pPr>
            <a:r>
              <a:rPr lang="en"/>
              <a:t>happiest moment</a:t>
            </a:r>
            <a:endParaRPr/>
          </a:p>
          <a:p>
            <a:pPr indent="0" lvl="0" marL="0" rtl="0" algn="l">
              <a:spcBef>
                <a:spcPts val="0"/>
              </a:spcBef>
              <a:spcAft>
                <a:spcPts val="0"/>
              </a:spcAft>
              <a:buNone/>
            </a:pPr>
            <a:r>
              <a:rPr lang="en"/>
              <a:t>- what do you do if you can’t rememeber</a:t>
            </a:r>
            <a:endParaRPr/>
          </a:p>
          <a:p>
            <a:pPr indent="0" lvl="0" marL="0" rtl="0" algn="l">
              <a:spcBef>
                <a:spcPts val="0"/>
              </a:spcBef>
              <a:spcAft>
                <a:spcPts val="0"/>
              </a:spcAft>
              <a:buNone/>
            </a:pPr>
            <a:r>
              <a:rPr lang="en"/>
              <a:t>- are these memories still relevant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3a0039599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3a003959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3f5100d68_0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3f5100d6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emotional journey through time</a:t>
            </a:r>
            <a:endParaRPr/>
          </a:p>
          <a:p>
            <a:pPr indent="0" lvl="0" marL="0" rtl="0" algn="l">
              <a:spcBef>
                <a:spcPts val="0"/>
              </a:spcBef>
              <a:spcAft>
                <a:spcPts val="0"/>
              </a:spcAft>
              <a:buNone/>
            </a:pPr>
            <a:r>
              <a:rPr lang="en"/>
              <a:t>The process of recall</a:t>
            </a:r>
            <a:endParaRPr/>
          </a:p>
          <a:p>
            <a:pPr indent="-317500" lvl="0" marL="457200" rtl="0" algn="l">
              <a:spcBef>
                <a:spcPts val="0"/>
              </a:spcBef>
              <a:spcAft>
                <a:spcPts val="0"/>
              </a:spcAft>
              <a:buSzPts val="1400"/>
              <a:buChar char="-"/>
            </a:pPr>
            <a:r>
              <a:rPr lang="en"/>
              <a:t>happiest moment</a:t>
            </a:r>
            <a:endParaRPr/>
          </a:p>
          <a:p>
            <a:pPr indent="0" lvl="0" marL="0" rtl="0" algn="l">
              <a:spcBef>
                <a:spcPts val="0"/>
              </a:spcBef>
              <a:spcAft>
                <a:spcPts val="0"/>
              </a:spcAft>
              <a:buNone/>
            </a:pPr>
            <a:r>
              <a:rPr lang="en"/>
              <a:t>- what do you do if you can’t rememeber</a:t>
            </a:r>
            <a:endParaRPr/>
          </a:p>
          <a:p>
            <a:pPr indent="0" lvl="0" marL="0" rtl="0" algn="l">
              <a:spcBef>
                <a:spcPts val="0"/>
              </a:spcBef>
              <a:spcAft>
                <a:spcPts val="0"/>
              </a:spcAft>
              <a:buNone/>
            </a:pPr>
            <a:r>
              <a:rPr lang="en"/>
              <a:t>- are these memories still relevant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3f5100d68_6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3f5100d68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emotional journey through time</a:t>
            </a:r>
            <a:endParaRPr/>
          </a:p>
          <a:p>
            <a:pPr indent="0" lvl="0" marL="0" rtl="0" algn="l">
              <a:spcBef>
                <a:spcPts val="0"/>
              </a:spcBef>
              <a:spcAft>
                <a:spcPts val="0"/>
              </a:spcAft>
              <a:buNone/>
            </a:pPr>
            <a:r>
              <a:rPr lang="en"/>
              <a:t>The process of recall</a:t>
            </a:r>
            <a:endParaRPr/>
          </a:p>
          <a:p>
            <a:pPr indent="-317500" lvl="0" marL="457200" rtl="0" algn="l">
              <a:spcBef>
                <a:spcPts val="0"/>
              </a:spcBef>
              <a:spcAft>
                <a:spcPts val="0"/>
              </a:spcAft>
              <a:buSzPts val="1400"/>
              <a:buChar char="-"/>
            </a:pPr>
            <a:r>
              <a:rPr lang="en"/>
              <a:t>happiest moment</a:t>
            </a:r>
            <a:endParaRPr/>
          </a:p>
          <a:p>
            <a:pPr indent="0" lvl="0" marL="0" rtl="0" algn="l">
              <a:spcBef>
                <a:spcPts val="0"/>
              </a:spcBef>
              <a:spcAft>
                <a:spcPts val="0"/>
              </a:spcAft>
              <a:buNone/>
            </a:pPr>
            <a:r>
              <a:rPr lang="en"/>
              <a:t>- what do you do if you can’t rememeber</a:t>
            </a:r>
            <a:endParaRPr/>
          </a:p>
          <a:p>
            <a:pPr indent="0" lvl="0" marL="0" rtl="0" algn="l">
              <a:spcBef>
                <a:spcPts val="0"/>
              </a:spcBef>
              <a:spcAft>
                <a:spcPts val="0"/>
              </a:spcAft>
              <a:buNone/>
            </a:pPr>
            <a:r>
              <a:rPr lang="en"/>
              <a:t>- are these memories still relevant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3f5100d68_6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3f5100d68_6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emotional journey through time</a:t>
            </a:r>
            <a:endParaRPr/>
          </a:p>
          <a:p>
            <a:pPr indent="0" lvl="0" marL="0" rtl="0" algn="l">
              <a:spcBef>
                <a:spcPts val="0"/>
              </a:spcBef>
              <a:spcAft>
                <a:spcPts val="0"/>
              </a:spcAft>
              <a:buNone/>
            </a:pPr>
            <a:r>
              <a:rPr lang="en"/>
              <a:t>The process of recall</a:t>
            </a:r>
            <a:endParaRPr/>
          </a:p>
          <a:p>
            <a:pPr indent="-317500" lvl="0" marL="457200" rtl="0" algn="l">
              <a:spcBef>
                <a:spcPts val="0"/>
              </a:spcBef>
              <a:spcAft>
                <a:spcPts val="0"/>
              </a:spcAft>
              <a:buSzPts val="1400"/>
              <a:buChar char="-"/>
            </a:pPr>
            <a:r>
              <a:rPr lang="en"/>
              <a:t>happiest moment</a:t>
            </a:r>
            <a:endParaRPr/>
          </a:p>
          <a:p>
            <a:pPr indent="0" lvl="0" marL="0" rtl="0" algn="l">
              <a:spcBef>
                <a:spcPts val="0"/>
              </a:spcBef>
              <a:spcAft>
                <a:spcPts val="0"/>
              </a:spcAft>
              <a:buNone/>
            </a:pPr>
            <a:r>
              <a:rPr lang="en"/>
              <a:t>- what do you do if you can’t rememeber</a:t>
            </a:r>
            <a:endParaRPr/>
          </a:p>
          <a:p>
            <a:pPr indent="0" lvl="0" marL="0" rtl="0" algn="l">
              <a:spcBef>
                <a:spcPts val="0"/>
              </a:spcBef>
              <a:spcAft>
                <a:spcPts val="0"/>
              </a:spcAft>
              <a:buNone/>
            </a:pPr>
            <a:r>
              <a:rPr lang="en"/>
              <a:t>- are these memories still relevant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3f5100d68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3f5100d6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emotional journey through time</a:t>
            </a:r>
            <a:endParaRPr/>
          </a:p>
          <a:p>
            <a:pPr indent="0" lvl="0" marL="0" rtl="0" algn="l">
              <a:spcBef>
                <a:spcPts val="0"/>
              </a:spcBef>
              <a:spcAft>
                <a:spcPts val="0"/>
              </a:spcAft>
              <a:buNone/>
            </a:pPr>
            <a:r>
              <a:rPr lang="en"/>
              <a:t>The process of recall</a:t>
            </a:r>
            <a:endParaRPr/>
          </a:p>
          <a:p>
            <a:pPr indent="-317500" lvl="0" marL="457200" rtl="0" algn="l">
              <a:spcBef>
                <a:spcPts val="0"/>
              </a:spcBef>
              <a:spcAft>
                <a:spcPts val="0"/>
              </a:spcAft>
              <a:buSzPts val="1400"/>
              <a:buChar char="-"/>
            </a:pPr>
            <a:r>
              <a:rPr lang="en"/>
              <a:t>happiest moment</a:t>
            </a:r>
            <a:endParaRPr/>
          </a:p>
          <a:p>
            <a:pPr indent="0" lvl="0" marL="0" rtl="0" algn="l">
              <a:spcBef>
                <a:spcPts val="0"/>
              </a:spcBef>
              <a:spcAft>
                <a:spcPts val="0"/>
              </a:spcAft>
              <a:buNone/>
            </a:pPr>
            <a:r>
              <a:rPr lang="en"/>
              <a:t>- what do you do if you can’t rememeber</a:t>
            </a:r>
            <a:endParaRPr/>
          </a:p>
          <a:p>
            <a:pPr indent="0" lvl="0" marL="0" rtl="0" algn="l">
              <a:spcBef>
                <a:spcPts val="0"/>
              </a:spcBef>
              <a:spcAft>
                <a:spcPts val="0"/>
              </a:spcAft>
              <a:buNone/>
            </a:pPr>
            <a:r>
              <a:rPr lang="en"/>
              <a:t>- are these memories still relevant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3a0039599_4_2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3a0039599_4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3f5100d68_0_2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3f5100d6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43f5100d68_0_2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3f5100d68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take you through our..</a:t>
            </a:r>
            <a:endParaRPr/>
          </a:p>
          <a:p>
            <a:pPr indent="0" lvl="0" marL="0" rtl="0" algn="l">
              <a:spcBef>
                <a:spcPts val="0"/>
              </a:spcBef>
              <a:spcAft>
                <a:spcPts val="0"/>
              </a:spcAft>
              <a:buNone/>
            </a:pPr>
            <a:r>
              <a:rPr lang="en"/>
              <a:t>We interviewed four people total</a:t>
            </a:r>
            <a:endParaRPr/>
          </a:p>
          <a:p>
            <a:pPr indent="0" lvl="0" marL="0" rtl="0" algn="l">
              <a:spcBef>
                <a:spcPts val="0"/>
              </a:spcBef>
              <a:spcAft>
                <a:spcPts val="0"/>
              </a:spcAft>
              <a:buNone/>
            </a:pPr>
            <a:r>
              <a:rPr lang="en"/>
              <a:t>&lt;super fast&gt;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3f5100d68_0_2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3f5100d6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emotional journey through time</a:t>
            </a:r>
            <a:endParaRPr/>
          </a:p>
          <a:p>
            <a:pPr indent="0" lvl="0" marL="0" rtl="0" algn="l">
              <a:spcBef>
                <a:spcPts val="0"/>
              </a:spcBef>
              <a:spcAft>
                <a:spcPts val="0"/>
              </a:spcAft>
              <a:buNone/>
            </a:pPr>
            <a:r>
              <a:rPr lang="en"/>
              <a:t>The process of recall</a:t>
            </a:r>
            <a:endParaRPr/>
          </a:p>
          <a:p>
            <a:pPr indent="-317500" lvl="0" marL="457200" rtl="0" algn="l">
              <a:spcBef>
                <a:spcPts val="0"/>
              </a:spcBef>
              <a:spcAft>
                <a:spcPts val="0"/>
              </a:spcAft>
              <a:buSzPts val="1400"/>
              <a:buChar char="-"/>
            </a:pPr>
            <a:r>
              <a:rPr lang="en"/>
              <a:t>happiest moment</a:t>
            </a:r>
            <a:endParaRPr/>
          </a:p>
          <a:p>
            <a:pPr indent="0" lvl="0" marL="0" rtl="0" algn="l">
              <a:spcBef>
                <a:spcPts val="0"/>
              </a:spcBef>
              <a:spcAft>
                <a:spcPts val="0"/>
              </a:spcAft>
              <a:buNone/>
            </a:pPr>
            <a:r>
              <a:rPr lang="en"/>
              <a:t>- what do you do if you can’t rememeber</a:t>
            </a:r>
            <a:endParaRPr/>
          </a:p>
          <a:p>
            <a:pPr indent="0" lvl="0" marL="0" rtl="0" algn="l">
              <a:spcBef>
                <a:spcPts val="0"/>
              </a:spcBef>
              <a:spcAft>
                <a:spcPts val="0"/>
              </a:spcAft>
              <a:buNone/>
            </a:pPr>
            <a:r>
              <a:rPr lang="en"/>
              <a:t>- are these memories still relevant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3cfcdf5f7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3cfcdf5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Psychiatrist, very interested in mental health space generally, worked on company called Lantern</a:t>
            </a:r>
            <a:endParaRPr/>
          </a:p>
          <a:p>
            <a:pPr indent="0" lvl="0" marL="0" rtl="0" algn="l">
              <a:spcBef>
                <a:spcPts val="0"/>
              </a:spcBef>
              <a:spcAft>
                <a:spcPts val="0"/>
              </a:spcAft>
              <a:buNone/>
            </a:pPr>
            <a:r>
              <a:rPr lang="en"/>
              <a:t>He has always made drawings and doesn’t try to draw thing, tries to draw the experience, doesn’t focus on what he’s drawing really</a:t>
            </a:r>
            <a:endParaRPr/>
          </a:p>
          <a:p>
            <a:pPr indent="0" lvl="0" marL="0" rtl="0" algn="l">
              <a:spcBef>
                <a:spcPts val="0"/>
              </a:spcBef>
              <a:spcAft>
                <a:spcPts val="0"/>
              </a:spcAft>
              <a:buNone/>
            </a:pPr>
            <a:r>
              <a:rPr lang="en"/>
              <a:t>Does it because he enjoyed it</a:t>
            </a:r>
            <a:endParaRPr/>
          </a:p>
          <a:p>
            <a:pPr indent="0" lvl="0" marL="0" rtl="0" algn="l">
              <a:spcBef>
                <a:spcPts val="0"/>
              </a:spcBef>
              <a:spcAft>
                <a:spcPts val="0"/>
              </a:spcAft>
              <a:buNone/>
            </a:pPr>
            <a:r>
              <a:rPr lang="en"/>
              <a:t>When we talked to him, he realized it was connected to memory, didn’t think about that before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3f452ab06_0_2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3f452ab0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did something with these artifacts, it doesn’t really matter</a:t>
            </a:r>
            <a:endParaRPr/>
          </a:p>
          <a:p>
            <a:pPr indent="0" lvl="0" marL="0" rtl="0" algn="l">
              <a:spcBef>
                <a:spcPts val="0"/>
              </a:spcBef>
              <a:spcAft>
                <a:spcPts val="0"/>
              </a:spcAft>
              <a:buNone/>
            </a:pPr>
            <a:r>
              <a:rPr lang="en"/>
              <a:t>He already subbcionciously processed, so doesn’t matter what do with picture</a:t>
            </a:r>
            <a:endParaRPr/>
          </a:p>
          <a:p>
            <a:pPr indent="0" lvl="0" marL="0" rtl="0" algn="l">
              <a:spcBef>
                <a:spcPts val="0"/>
              </a:spcBef>
              <a:spcAft>
                <a:spcPts val="0"/>
              </a:spcAft>
              <a:buNone/>
            </a:pPr>
            <a:r>
              <a:rPr lang="en"/>
              <a:t>About process not result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3cfcdf5f7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3cfcdf5f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Custodian, really focused on roles in his life, social roles (him as parent, grandparent now), how memories impact that</a:t>
            </a:r>
            <a:endParaRPr/>
          </a:p>
          <a:p>
            <a:pPr indent="0" lvl="0" marL="0" rtl="0" algn="l">
              <a:spcBef>
                <a:spcPts val="0"/>
              </a:spcBef>
              <a:spcAft>
                <a:spcPts val="0"/>
              </a:spcAft>
              <a:buNone/>
            </a:pPr>
            <a:r>
              <a:rPr lang="en"/>
              <a:t>Not making same mistakes from memories</a:t>
            </a:r>
            <a:endParaRPr/>
          </a:p>
          <a:p>
            <a:pPr indent="0" lvl="0" marL="0" rtl="0" algn="l">
              <a:spcBef>
                <a:spcPts val="0"/>
              </a:spcBef>
              <a:spcAft>
                <a:spcPts val="0"/>
              </a:spcAft>
              <a:buNone/>
            </a:pPr>
            <a:r>
              <a:rPr lang="en"/>
              <a:t>Interviewied because he sees people come and go, but doesn’t get to meet them all super well</a:t>
            </a:r>
            <a:endParaRPr/>
          </a:p>
          <a:p>
            <a:pPr indent="0" lvl="0" marL="0" rtl="0" algn="l">
              <a:spcBef>
                <a:spcPts val="0"/>
              </a:spcBef>
              <a:spcAft>
                <a:spcPts val="0"/>
              </a:spcAft>
              <a:buNone/>
            </a:pPr>
            <a:r>
              <a:rPr lang="en"/>
              <a:t>He keeps notes of gift cards and stuff people give to him </a:t>
            </a:r>
            <a:endParaRPr/>
          </a:p>
          <a:p>
            <a:pPr indent="0" lvl="0" marL="0" rtl="0" algn="l">
              <a:spcBef>
                <a:spcPts val="0"/>
              </a:spcBef>
              <a:spcAft>
                <a:spcPts val="0"/>
              </a:spcAft>
              <a:buNone/>
            </a:pPr>
            <a:r>
              <a:rPr lang="en"/>
              <a:t>He remembers but wouldn’t explain the details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3f452ab06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3f452ab0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Lyft driver, sees lots of deaths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3f5100d68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3f5100d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3f452ab06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3f452ab0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open up when prompted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_1">
    <p:bg>
      <p:bgPr>
        <a:solidFill>
          <a:srgbClr val="FF9E00"/>
        </a:solidFill>
      </p:bgPr>
    </p:bg>
    <p:spTree>
      <p:nvGrpSpPr>
        <p:cNvPr id="50" name="Shape 50"/>
        <p:cNvGrpSpPr/>
        <p:nvPr/>
      </p:nvGrpSpPr>
      <p:grpSpPr>
        <a:xfrm>
          <a:off x="0" y="0"/>
          <a:ext cx="0" cy="0"/>
          <a:chOff x="0" y="0"/>
          <a:chExt cx="0" cy="0"/>
        </a:xfrm>
      </p:grpSpPr>
      <p:sp>
        <p:nvSpPr>
          <p:cNvPr id="51" name="Google Shape;51;p13"/>
          <p:cNvSpPr/>
          <p:nvPr/>
        </p:nvSpPr>
        <p:spPr>
          <a:xfrm>
            <a:off x="818063" y="805650"/>
            <a:ext cx="7507875" cy="3532200"/>
          </a:xfrm>
          <a:custGeom>
            <a:rect b="b" l="l" r="r" t="t"/>
            <a:pathLst>
              <a:path extrusionOk="0" h="141288" w="300315">
                <a:moveTo>
                  <a:pt x="121105" y="0"/>
                </a:moveTo>
                <a:lnTo>
                  <a:pt x="0" y="0"/>
                </a:lnTo>
                <a:lnTo>
                  <a:pt x="0" y="141288"/>
                </a:lnTo>
                <a:lnTo>
                  <a:pt x="300315" y="141288"/>
                </a:lnTo>
                <a:lnTo>
                  <a:pt x="300315" y="305"/>
                </a:lnTo>
                <a:lnTo>
                  <a:pt x="179211" y="305"/>
                </a:lnTo>
              </a:path>
            </a:pathLst>
          </a:custGeom>
          <a:noFill/>
          <a:ln cap="flat" cmpd="sng" w="152400">
            <a:solidFill>
              <a:srgbClr val="FFFFFF"/>
            </a:solidFill>
            <a:prstDash val="solid"/>
            <a:miter lim="8000"/>
            <a:headEnd len="med" w="med" type="none"/>
            <a:tailEnd len="med" w="med" type="none"/>
          </a:ln>
        </p:spPr>
      </p:sp>
      <p:sp>
        <p:nvSpPr>
          <p:cNvPr id="52" name="Google Shape;52;p13"/>
          <p:cNvSpPr txBox="1"/>
          <p:nvPr>
            <p:ph type="ctrTitle"/>
          </p:nvPr>
        </p:nvSpPr>
        <p:spPr>
          <a:xfrm>
            <a:off x="2296350" y="1991850"/>
            <a:ext cx="4551300" cy="1159800"/>
          </a:xfrm>
          <a:prstGeom prst="rect">
            <a:avLst/>
          </a:prstGeom>
        </p:spPr>
        <p:txBody>
          <a:bodyPr anchorCtr="0" anchor="ctr" bIns="91425" lIns="91425" spcFirstLastPara="1" rIns="91425" wrap="square" tIns="91425"/>
          <a:lstStyle>
            <a:lvl1pPr lvl="0" rtl="0" algn="ctr">
              <a:spcBef>
                <a:spcPts val="0"/>
              </a:spcBef>
              <a:spcAft>
                <a:spcPts val="0"/>
              </a:spcAft>
              <a:buClr>
                <a:srgbClr val="434343"/>
              </a:buClr>
              <a:buSzPts val="3000"/>
              <a:buNone/>
              <a:defRPr sz="3000">
                <a:solidFill>
                  <a:srgbClr val="434343"/>
                </a:solidFill>
              </a:defRPr>
            </a:lvl1pPr>
            <a:lvl2pPr lvl="1" rtl="0" algn="ctr">
              <a:spcBef>
                <a:spcPts val="0"/>
              </a:spcBef>
              <a:spcAft>
                <a:spcPts val="0"/>
              </a:spcAft>
              <a:buClr>
                <a:srgbClr val="434343"/>
              </a:buClr>
              <a:buSzPts val="3000"/>
              <a:buNone/>
              <a:defRPr sz="3000">
                <a:solidFill>
                  <a:srgbClr val="434343"/>
                </a:solidFill>
              </a:defRPr>
            </a:lvl2pPr>
            <a:lvl3pPr lvl="2" rtl="0" algn="ctr">
              <a:spcBef>
                <a:spcPts val="0"/>
              </a:spcBef>
              <a:spcAft>
                <a:spcPts val="0"/>
              </a:spcAft>
              <a:buClr>
                <a:srgbClr val="434343"/>
              </a:buClr>
              <a:buSzPts val="3000"/>
              <a:buNone/>
              <a:defRPr sz="3000">
                <a:solidFill>
                  <a:srgbClr val="434343"/>
                </a:solidFill>
              </a:defRPr>
            </a:lvl3pPr>
            <a:lvl4pPr lvl="3" rtl="0" algn="ctr">
              <a:spcBef>
                <a:spcPts val="0"/>
              </a:spcBef>
              <a:spcAft>
                <a:spcPts val="0"/>
              </a:spcAft>
              <a:buClr>
                <a:srgbClr val="434343"/>
              </a:buClr>
              <a:buSzPts val="3000"/>
              <a:buNone/>
              <a:defRPr sz="3000">
                <a:solidFill>
                  <a:srgbClr val="434343"/>
                </a:solidFill>
              </a:defRPr>
            </a:lvl4pPr>
            <a:lvl5pPr lvl="4" rtl="0" algn="ctr">
              <a:spcBef>
                <a:spcPts val="0"/>
              </a:spcBef>
              <a:spcAft>
                <a:spcPts val="0"/>
              </a:spcAft>
              <a:buClr>
                <a:srgbClr val="434343"/>
              </a:buClr>
              <a:buSzPts val="3000"/>
              <a:buNone/>
              <a:defRPr sz="3000">
                <a:solidFill>
                  <a:srgbClr val="434343"/>
                </a:solidFill>
              </a:defRPr>
            </a:lvl5pPr>
            <a:lvl6pPr lvl="5" rtl="0" algn="ctr">
              <a:spcBef>
                <a:spcPts val="0"/>
              </a:spcBef>
              <a:spcAft>
                <a:spcPts val="0"/>
              </a:spcAft>
              <a:buClr>
                <a:srgbClr val="434343"/>
              </a:buClr>
              <a:buSzPts val="3000"/>
              <a:buNone/>
              <a:defRPr sz="3000">
                <a:solidFill>
                  <a:srgbClr val="434343"/>
                </a:solidFill>
              </a:defRPr>
            </a:lvl6pPr>
            <a:lvl7pPr lvl="6" rtl="0" algn="ctr">
              <a:spcBef>
                <a:spcPts val="0"/>
              </a:spcBef>
              <a:spcAft>
                <a:spcPts val="0"/>
              </a:spcAft>
              <a:buClr>
                <a:srgbClr val="434343"/>
              </a:buClr>
              <a:buSzPts val="3000"/>
              <a:buNone/>
              <a:defRPr sz="3000">
                <a:solidFill>
                  <a:srgbClr val="434343"/>
                </a:solidFill>
              </a:defRPr>
            </a:lvl7pPr>
            <a:lvl8pPr lvl="7" rtl="0" algn="ctr">
              <a:spcBef>
                <a:spcPts val="0"/>
              </a:spcBef>
              <a:spcAft>
                <a:spcPts val="0"/>
              </a:spcAft>
              <a:buClr>
                <a:srgbClr val="434343"/>
              </a:buClr>
              <a:buSzPts val="3000"/>
              <a:buNone/>
              <a:defRPr sz="3000">
                <a:solidFill>
                  <a:srgbClr val="434343"/>
                </a:solidFill>
              </a:defRPr>
            </a:lvl8pPr>
            <a:lvl9pPr lvl="8" rtl="0" algn="ctr">
              <a:spcBef>
                <a:spcPts val="0"/>
              </a:spcBef>
              <a:spcAft>
                <a:spcPts val="0"/>
              </a:spcAft>
              <a:buClr>
                <a:srgbClr val="434343"/>
              </a:buClr>
              <a:buSzPts val="3000"/>
              <a:buNone/>
              <a:defRPr sz="3000">
                <a:solidFill>
                  <a:srgbClr val="43434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_1">
    <p:bg>
      <p:bgPr>
        <a:solidFill>
          <a:srgbClr val="FF9E00"/>
        </a:solidFill>
      </p:bgPr>
    </p:bg>
    <p:spTree>
      <p:nvGrpSpPr>
        <p:cNvPr id="53" name="Shape 53"/>
        <p:cNvGrpSpPr/>
        <p:nvPr/>
      </p:nvGrpSpPr>
      <p:grpSpPr>
        <a:xfrm>
          <a:off x="0" y="0"/>
          <a:ext cx="0" cy="0"/>
          <a:chOff x="0" y="0"/>
          <a:chExt cx="0" cy="0"/>
        </a:xfrm>
      </p:grpSpPr>
      <p:sp>
        <p:nvSpPr>
          <p:cNvPr id="54" name="Google Shape;54;p14"/>
          <p:cNvSpPr/>
          <p:nvPr/>
        </p:nvSpPr>
        <p:spPr>
          <a:xfrm>
            <a:off x="818063" y="805650"/>
            <a:ext cx="7507875" cy="3532200"/>
          </a:xfrm>
          <a:custGeom>
            <a:rect b="b" l="l" r="r" t="t"/>
            <a:pathLst>
              <a:path extrusionOk="0" h="141288" w="300315">
                <a:moveTo>
                  <a:pt x="121105" y="0"/>
                </a:moveTo>
                <a:lnTo>
                  <a:pt x="0" y="0"/>
                </a:lnTo>
                <a:lnTo>
                  <a:pt x="0" y="141288"/>
                </a:lnTo>
                <a:lnTo>
                  <a:pt x="300315" y="141288"/>
                </a:lnTo>
                <a:lnTo>
                  <a:pt x="300315" y="305"/>
                </a:lnTo>
                <a:lnTo>
                  <a:pt x="179211" y="305"/>
                </a:lnTo>
              </a:path>
            </a:pathLst>
          </a:custGeom>
          <a:noFill/>
          <a:ln cap="flat" cmpd="sng" w="76200">
            <a:solidFill>
              <a:srgbClr val="FFFFFF"/>
            </a:solidFill>
            <a:prstDash val="solid"/>
            <a:miter lim="8000"/>
            <a:headEnd len="med" w="med" type="none"/>
            <a:tailEnd len="med" w="med" type="none"/>
          </a:ln>
        </p:spPr>
      </p:sp>
      <p:sp>
        <p:nvSpPr>
          <p:cNvPr id="55" name="Google Shape;55;p14"/>
          <p:cNvSpPr txBox="1"/>
          <p:nvPr>
            <p:ph type="ctrTitle"/>
          </p:nvPr>
        </p:nvSpPr>
        <p:spPr>
          <a:xfrm>
            <a:off x="1933200" y="2189999"/>
            <a:ext cx="5277600" cy="447600"/>
          </a:xfrm>
          <a:prstGeom prst="rect">
            <a:avLst/>
          </a:prstGeom>
        </p:spPr>
        <p:txBody>
          <a:bodyPr anchorCtr="0" anchor="b" bIns="91425" lIns="91425" spcFirstLastPara="1" rIns="91425" wrap="square" tIns="91425"/>
          <a:lstStyle>
            <a:lvl1pPr lvl="0" rtl="0" algn="ctr">
              <a:spcBef>
                <a:spcPts val="0"/>
              </a:spcBef>
              <a:spcAft>
                <a:spcPts val="0"/>
              </a:spcAft>
              <a:buClr>
                <a:srgbClr val="434343"/>
              </a:buClr>
              <a:buSzPts val="2400"/>
              <a:buNone/>
              <a:defRPr b="0" sz="2400">
                <a:solidFill>
                  <a:srgbClr val="434343"/>
                </a:solidFill>
              </a:defRPr>
            </a:lvl1pPr>
            <a:lvl2pPr lvl="1" rtl="0" algn="ctr">
              <a:spcBef>
                <a:spcPts val="0"/>
              </a:spcBef>
              <a:spcAft>
                <a:spcPts val="0"/>
              </a:spcAft>
              <a:buClr>
                <a:srgbClr val="434343"/>
              </a:buClr>
              <a:buSzPts val="2400"/>
              <a:buNone/>
              <a:defRPr b="0" sz="2400">
                <a:solidFill>
                  <a:srgbClr val="434343"/>
                </a:solidFill>
              </a:defRPr>
            </a:lvl2pPr>
            <a:lvl3pPr lvl="2" rtl="0" algn="ctr">
              <a:spcBef>
                <a:spcPts val="0"/>
              </a:spcBef>
              <a:spcAft>
                <a:spcPts val="0"/>
              </a:spcAft>
              <a:buClr>
                <a:srgbClr val="434343"/>
              </a:buClr>
              <a:buSzPts val="2400"/>
              <a:buNone/>
              <a:defRPr b="0" sz="2400">
                <a:solidFill>
                  <a:srgbClr val="434343"/>
                </a:solidFill>
              </a:defRPr>
            </a:lvl3pPr>
            <a:lvl4pPr lvl="3" rtl="0" algn="ctr">
              <a:spcBef>
                <a:spcPts val="0"/>
              </a:spcBef>
              <a:spcAft>
                <a:spcPts val="0"/>
              </a:spcAft>
              <a:buClr>
                <a:srgbClr val="434343"/>
              </a:buClr>
              <a:buSzPts val="2400"/>
              <a:buNone/>
              <a:defRPr b="0" sz="2400">
                <a:solidFill>
                  <a:srgbClr val="434343"/>
                </a:solidFill>
              </a:defRPr>
            </a:lvl4pPr>
            <a:lvl5pPr lvl="4" rtl="0" algn="ctr">
              <a:spcBef>
                <a:spcPts val="0"/>
              </a:spcBef>
              <a:spcAft>
                <a:spcPts val="0"/>
              </a:spcAft>
              <a:buClr>
                <a:srgbClr val="434343"/>
              </a:buClr>
              <a:buSzPts val="2400"/>
              <a:buNone/>
              <a:defRPr b="0" sz="2400">
                <a:solidFill>
                  <a:srgbClr val="434343"/>
                </a:solidFill>
              </a:defRPr>
            </a:lvl5pPr>
            <a:lvl6pPr lvl="5" rtl="0" algn="ctr">
              <a:spcBef>
                <a:spcPts val="0"/>
              </a:spcBef>
              <a:spcAft>
                <a:spcPts val="0"/>
              </a:spcAft>
              <a:buClr>
                <a:srgbClr val="434343"/>
              </a:buClr>
              <a:buSzPts val="2400"/>
              <a:buNone/>
              <a:defRPr b="0" sz="2400">
                <a:solidFill>
                  <a:srgbClr val="434343"/>
                </a:solidFill>
              </a:defRPr>
            </a:lvl6pPr>
            <a:lvl7pPr lvl="6" rtl="0" algn="ctr">
              <a:spcBef>
                <a:spcPts val="0"/>
              </a:spcBef>
              <a:spcAft>
                <a:spcPts val="0"/>
              </a:spcAft>
              <a:buClr>
                <a:srgbClr val="434343"/>
              </a:buClr>
              <a:buSzPts val="2400"/>
              <a:buNone/>
              <a:defRPr b="0" sz="2400">
                <a:solidFill>
                  <a:srgbClr val="434343"/>
                </a:solidFill>
              </a:defRPr>
            </a:lvl7pPr>
            <a:lvl8pPr lvl="7" rtl="0" algn="ctr">
              <a:spcBef>
                <a:spcPts val="0"/>
              </a:spcBef>
              <a:spcAft>
                <a:spcPts val="0"/>
              </a:spcAft>
              <a:buClr>
                <a:srgbClr val="434343"/>
              </a:buClr>
              <a:buSzPts val="2400"/>
              <a:buNone/>
              <a:defRPr b="0" sz="2400">
                <a:solidFill>
                  <a:srgbClr val="434343"/>
                </a:solidFill>
              </a:defRPr>
            </a:lvl8pPr>
            <a:lvl9pPr lvl="8" rtl="0" algn="ctr">
              <a:spcBef>
                <a:spcPts val="0"/>
              </a:spcBef>
              <a:spcAft>
                <a:spcPts val="0"/>
              </a:spcAft>
              <a:buClr>
                <a:srgbClr val="434343"/>
              </a:buClr>
              <a:buSzPts val="2400"/>
              <a:buNone/>
              <a:defRPr b="0" sz="2400">
                <a:solidFill>
                  <a:srgbClr val="434343"/>
                </a:solidFill>
              </a:defRPr>
            </a:lvl9pPr>
          </a:lstStyle>
          <a:p/>
        </p:txBody>
      </p:sp>
      <p:sp>
        <p:nvSpPr>
          <p:cNvPr id="56" name="Google Shape;56;p14"/>
          <p:cNvSpPr txBox="1"/>
          <p:nvPr>
            <p:ph idx="1" type="subTitle"/>
          </p:nvPr>
        </p:nvSpPr>
        <p:spPr>
          <a:xfrm>
            <a:off x="685800" y="2505901"/>
            <a:ext cx="7772400" cy="447600"/>
          </a:xfrm>
          <a:prstGeom prst="rect">
            <a:avLst/>
          </a:prstGeom>
        </p:spPr>
        <p:txBody>
          <a:bodyPr anchorCtr="0" anchor="t" bIns="91425" lIns="91425" spcFirstLastPara="1" rIns="91425" wrap="square" tIns="91425"/>
          <a:lstStyle>
            <a:lvl1pPr lvl="0" rtl="0" algn="ctr">
              <a:spcBef>
                <a:spcPts val="0"/>
              </a:spcBef>
              <a:spcAft>
                <a:spcPts val="0"/>
              </a:spcAft>
              <a:buClr>
                <a:srgbClr val="FFFFFF"/>
              </a:buClr>
              <a:buSzPts val="1800"/>
              <a:buNone/>
              <a:defRPr sz="1800">
                <a:solidFill>
                  <a:srgbClr val="FFFFFF"/>
                </a:solidFill>
              </a:defRPr>
            </a:lvl1pPr>
            <a:lvl2pPr lvl="1" rtl="0" algn="ctr">
              <a:spcBef>
                <a:spcPts val="1600"/>
              </a:spcBef>
              <a:spcAft>
                <a:spcPts val="0"/>
              </a:spcAft>
              <a:buClr>
                <a:srgbClr val="FFFFFF"/>
              </a:buClr>
              <a:buSzPts val="1400"/>
              <a:buNone/>
              <a:defRPr sz="1800">
                <a:solidFill>
                  <a:srgbClr val="FFFFFF"/>
                </a:solidFill>
              </a:defRPr>
            </a:lvl2pPr>
            <a:lvl3pPr lvl="2" rtl="0" algn="ctr">
              <a:spcBef>
                <a:spcPts val="1600"/>
              </a:spcBef>
              <a:spcAft>
                <a:spcPts val="0"/>
              </a:spcAft>
              <a:buClr>
                <a:srgbClr val="FFFFFF"/>
              </a:buClr>
              <a:buSzPts val="1800"/>
              <a:buNone/>
              <a:defRPr sz="1800">
                <a:solidFill>
                  <a:srgbClr val="FFFFFF"/>
                </a:solidFill>
              </a:defRPr>
            </a:lvl3pPr>
            <a:lvl4pPr lvl="3" rtl="0" algn="ctr">
              <a:spcBef>
                <a:spcPts val="1600"/>
              </a:spcBef>
              <a:spcAft>
                <a:spcPts val="0"/>
              </a:spcAft>
              <a:buClr>
                <a:srgbClr val="FFFFFF"/>
              </a:buClr>
              <a:buSzPts val="1400"/>
              <a:buNone/>
              <a:defRPr>
                <a:solidFill>
                  <a:srgbClr val="FFFFFF"/>
                </a:solidFill>
              </a:defRPr>
            </a:lvl4pPr>
            <a:lvl5pPr lvl="4" rtl="0" algn="ctr">
              <a:spcBef>
                <a:spcPts val="1600"/>
              </a:spcBef>
              <a:spcAft>
                <a:spcPts val="0"/>
              </a:spcAft>
              <a:buClr>
                <a:srgbClr val="FFFFFF"/>
              </a:buClr>
              <a:buSzPts val="1400"/>
              <a:buNone/>
              <a:defRPr>
                <a:solidFill>
                  <a:srgbClr val="FFFFFF"/>
                </a:solidFill>
              </a:defRPr>
            </a:lvl5pPr>
            <a:lvl6pPr lvl="5" rtl="0" algn="ctr">
              <a:spcBef>
                <a:spcPts val="1600"/>
              </a:spcBef>
              <a:spcAft>
                <a:spcPts val="0"/>
              </a:spcAft>
              <a:buClr>
                <a:srgbClr val="FFFFFF"/>
              </a:buClr>
              <a:buSzPts val="1400"/>
              <a:buNone/>
              <a:defRPr>
                <a:solidFill>
                  <a:srgbClr val="FFFFFF"/>
                </a:solidFill>
              </a:defRPr>
            </a:lvl6pPr>
            <a:lvl7pPr lvl="6" rtl="0" algn="ctr">
              <a:spcBef>
                <a:spcPts val="1600"/>
              </a:spcBef>
              <a:spcAft>
                <a:spcPts val="0"/>
              </a:spcAft>
              <a:buClr>
                <a:srgbClr val="FFFFFF"/>
              </a:buClr>
              <a:buSzPts val="1400"/>
              <a:buNone/>
              <a:defRPr>
                <a:solidFill>
                  <a:srgbClr val="FFFFFF"/>
                </a:solidFill>
              </a:defRPr>
            </a:lvl7pPr>
            <a:lvl8pPr lvl="7" rtl="0" algn="ctr">
              <a:spcBef>
                <a:spcPts val="1600"/>
              </a:spcBef>
              <a:spcAft>
                <a:spcPts val="0"/>
              </a:spcAft>
              <a:buClr>
                <a:srgbClr val="FFFFFF"/>
              </a:buClr>
              <a:buSzPts val="1400"/>
              <a:buNone/>
              <a:defRPr>
                <a:solidFill>
                  <a:srgbClr val="FFFFFF"/>
                </a:solidFill>
              </a:defRPr>
            </a:lvl8pPr>
            <a:lvl9pPr lvl="8" rtl="0" algn="ctr">
              <a:spcBef>
                <a:spcPts val="1600"/>
              </a:spcBef>
              <a:spcAft>
                <a:spcPts val="1600"/>
              </a:spcAft>
              <a:buClr>
                <a:srgbClr val="FFFFFF"/>
              </a:buClr>
              <a:buSzPts val="1400"/>
              <a:buNone/>
              <a:defRPr>
                <a:solidFill>
                  <a:srgbClr val="FFFFFF"/>
                </a:solidFill>
              </a:defRPr>
            </a:lvl9pPr>
          </a:lstStyle>
          <a:p/>
        </p:txBody>
      </p:sp>
      <p:sp>
        <p:nvSpPr>
          <p:cNvPr id="57" name="Google Shape;57;p14"/>
          <p:cNvSpPr txBox="1"/>
          <p:nvPr>
            <p:ph idx="12" type="sldNum"/>
          </p:nvPr>
        </p:nvSpPr>
        <p:spPr>
          <a:xfrm>
            <a:off x="-125" y="4337850"/>
            <a:ext cx="9144000" cy="8055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_1">
    <p:bg>
      <p:bgPr>
        <a:solidFill>
          <a:srgbClr val="434343"/>
        </a:solidFill>
      </p:bgPr>
    </p:bg>
    <p:spTree>
      <p:nvGrpSpPr>
        <p:cNvPr id="58" name="Shape 58"/>
        <p:cNvGrpSpPr/>
        <p:nvPr/>
      </p:nvGrpSpPr>
      <p:grpSpPr>
        <a:xfrm>
          <a:off x="0" y="0"/>
          <a:ext cx="0" cy="0"/>
          <a:chOff x="0" y="0"/>
          <a:chExt cx="0" cy="0"/>
        </a:xfrm>
      </p:grpSpPr>
      <p:sp>
        <p:nvSpPr>
          <p:cNvPr id="59" name="Google Shape;59;p15"/>
          <p:cNvSpPr/>
          <p:nvPr/>
        </p:nvSpPr>
        <p:spPr>
          <a:xfrm>
            <a:off x="818063" y="805650"/>
            <a:ext cx="7507875" cy="3532200"/>
          </a:xfrm>
          <a:custGeom>
            <a:rect b="b" l="l" r="r" t="t"/>
            <a:pathLst>
              <a:path extrusionOk="0" h="141288" w="300315">
                <a:moveTo>
                  <a:pt x="121105" y="0"/>
                </a:moveTo>
                <a:lnTo>
                  <a:pt x="0" y="0"/>
                </a:lnTo>
                <a:lnTo>
                  <a:pt x="0" y="141288"/>
                </a:lnTo>
                <a:lnTo>
                  <a:pt x="300315" y="141288"/>
                </a:lnTo>
                <a:lnTo>
                  <a:pt x="300315" y="305"/>
                </a:lnTo>
                <a:lnTo>
                  <a:pt x="179211" y="305"/>
                </a:lnTo>
              </a:path>
            </a:pathLst>
          </a:custGeom>
          <a:noFill/>
          <a:ln cap="flat" cmpd="sng" w="76200">
            <a:solidFill>
              <a:srgbClr val="FF9E00"/>
            </a:solidFill>
            <a:prstDash val="solid"/>
            <a:miter lim="8000"/>
            <a:headEnd len="med" w="med" type="none"/>
            <a:tailEnd len="med" w="med" type="none"/>
          </a:ln>
        </p:spPr>
      </p:sp>
      <p:sp>
        <p:nvSpPr>
          <p:cNvPr id="60" name="Google Shape;60;p15"/>
          <p:cNvSpPr txBox="1"/>
          <p:nvPr>
            <p:ph idx="1" type="body"/>
          </p:nvPr>
        </p:nvSpPr>
        <p:spPr>
          <a:xfrm>
            <a:off x="2037600" y="2161800"/>
            <a:ext cx="5068800" cy="819900"/>
          </a:xfrm>
          <a:prstGeom prst="rect">
            <a:avLst/>
          </a:prstGeom>
        </p:spPr>
        <p:txBody>
          <a:bodyPr anchorCtr="0" anchor="ctr" bIns="91425" lIns="91425" spcFirstLastPara="1" rIns="91425" wrap="square" tIns="91425"/>
          <a:lstStyle>
            <a:lvl1pPr indent="-342900" lvl="0" marL="457200" rtl="0" algn="ctr">
              <a:spcBef>
                <a:spcPts val="0"/>
              </a:spcBef>
              <a:spcAft>
                <a:spcPts val="0"/>
              </a:spcAft>
              <a:buSzPts val="1800"/>
              <a:buChar char="●"/>
              <a:defRPr i="1" sz="1800">
                <a:solidFill>
                  <a:srgbClr val="CCCCCC"/>
                </a:solidFill>
              </a:defRPr>
            </a:lvl1pPr>
            <a:lvl2pPr indent="-317500" lvl="1" marL="914400" rtl="0" algn="ctr">
              <a:spcBef>
                <a:spcPts val="1600"/>
              </a:spcBef>
              <a:spcAft>
                <a:spcPts val="0"/>
              </a:spcAft>
              <a:buSzPts val="1400"/>
              <a:buChar char="○"/>
              <a:defRPr i="1" sz="1800">
                <a:solidFill>
                  <a:srgbClr val="CCCCCC"/>
                </a:solidFill>
              </a:defRPr>
            </a:lvl2pPr>
            <a:lvl3pPr indent="-342900" lvl="2" marL="1371600" rtl="0" algn="ctr">
              <a:spcBef>
                <a:spcPts val="1600"/>
              </a:spcBef>
              <a:spcAft>
                <a:spcPts val="0"/>
              </a:spcAft>
              <a:buSzPts val="1800"/>
              <a:buChar char="■"/>
              <a:defRPr i="1" sz="1800">
                <a:solidFill>
                  <a:srgbClr val="CCCCCC"/>
                </a:solidFill>
              </a:defRPr>
            </a:lvl3pPr>
            <a:lvl4pPr indent="-317500" lvl="3" marL="1828800" rtl="0" algn="ctr">
              <a:spcBef>
                <a:spcPts val="1600"/>
              </a:spcBef>
              <a:spcAft>
                <a:spcPts val="0"/>
              </a:spcAft>
              <a:buSzPts val="1400"/>
              <a:buChar char="●"/>
              <a:defRPr i="1">
                <a:solidFill>
                  <a:srgbClr val="CCCCCC"/>
                </a:solidFill>
              </a:defRPr>
            </a:lvl4pPr>
            <a:lvl5pPr indent="-317500" lvl="4" marL="2286000" rtl="0" algn="ctr">
              <a:spcBef>
                <a:spcPts val="1600"/>
              </a:spcBef>
              <a:spcAft>
                <a:spcPts val="0"/>
              </a:spcAft>
              <a:buSzPts val="1400"/>
              <a:buChar char="○"/>
              <a:defRPr i="1">
                <a:solidFill>
                  <a:srgbClr val="CCCCCC"/>
                </a:solidFill>
              </a:defRPr>
            </a:lvl5pPr>
            <a:lvl6pPr indent="-317500" lvl="5" marL="2743200" rtl="0" algn="ctr">
              <a:spcBef>
                <a:spcPts val="1600"/>
              </a:spcBef>
              <a:spcAft>
                <a:spcPts val="0"/>
              </a:spcAft>
              <a:buClr>
                <a:srgbClr val="CCCCCC"/>
              </a:buClr>
              <a:buSzPts val="1400"/>
              <a:buChar char="■"/>
              <a:defRPr i="1">
                <a:solidFill>
                  <a:srgbClr val="CCCCCC"/>
                </a:solidFill>
              </a:defRPr>
            </a:lvl6pPr>
            <a:lvl7pPr indent="-317500" lvl="6" marL="3200400" rtl="0" algn="ctr">
              <a:spcBef>
                <a:spcPts val="1600"/>
              </a:spcBef>
              <a:spcAft>
                <a:spcPts val="0"/>
              </a:spcAft>
              <a:buClr>
                <a:srgbClr val="CCCCCC"/>
              </a:buClr>
              <a:buSzPts val="1400"/>
              <a:buChar char="●"/>
              <a:defRPr i="1">
                <a:solidFill>
                  <a:srgbClr val="CCCCCC"/>
                </a:solidFill>
              </a:defRPr>
            </a:lvl7pPr>
            <a:lvl8pPr indent="-317500" lvl="7" marL="3657600" rtl="0" algn="ctr">
              <a:spcBef>
                <a:spcPts val="1600"/>
              </a:spcBef>
              <a:spcAft>
                <a:spcPts val="0"/>
              </a:spcAft>
              <a:buClr>
                <a:srgbClr val="CCCCCC"/>
              </a:buClr>
              <a:buSzPts val="1400"/>
              <a:buChar char="○"/>
              <a:defRPr i="1">
                <a:solidFill>
                  <a:srgbClr val="CCCCCC"/>
                </a:solidFill>
              </a:defRPr>
            </a:lvl8pPr>
            <a:lvl9pPr indent="-317500" lvl="8" marL="4114800" rtl="0" algn="ctr">
              <a:spcBef>
                <a:spcPts val="1600"/>
              </a:spcBef>
              <a:spcAft>
                <a:spcPts val="1600"/>
              </a:spcAft>
              <a:buClr>
                <a:srgbClr val="CCCCCC"/>
              </a:buClr>
              <a:buSzPts val="1400"/>
              <a:buChar char="■"/>
              <a:defRPr i="1">
                <a:solidFill>
                  <a:srgbClr val="CCCCCC"/>
                </a:solidFill>
              </a:defRPr>
            </a:lvl9pPr>
          </a:lstStyle>
          <a:p/>
        </p:txBody>
      </p:sp>
      <p:sp>
        <p:nvSpPr>
          <p:cNvPr id="61" name="Google Shape;61;p15"/>
          <p:cNvSpPr txBox="1"/>
          <p:nvPr/>
        </p:nvSpPr>
        <p:spPr>
          <a:xfrm>
            <a:off x="3853200" y="293593"/>
            <a:ext cx="14376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9E00"/>
                </a:solidFill>
                <a:latin typeface="Montserrat"/>
                <a:ea typeface="Montserrat"/>
                <a:cs typeface="Montserrat"/>
                <a:sym typeface="Montserrat"/>
              </a:rPr>
              <a:t>“</a:t>
            </a:r>
            <a:endParaRPr sz="9600">
              <a:solidFill>
                <a:srgbClr val="FF9E00"/>
              </a:solidFill>
              <a:latin typeface="Montserrat"/>
              <a:ea typeface="Montserrat"/>
              <a:cs typeface="Montserrat"/>
              <a:sym typeface="Montserrat"/>
            </a:endParaRPr>
          </a:p>
        </p:txBody>
      </p:sp>
      <p:sp>
        <p:nvSpPr>
          <p:cNvPr id="62" name="Google Shape;62;p15"/>
          <p:cNvSpPr txBox="1"/>
          <p:nvPr>
            <p:ph idx="12" type="sldNum"/>
          </p:nvPr>
        </p:nvSpPr>
        <p:spPr>
          <a:xfrm>
            <a:off x="-125" y="4337850"/>
            <a:ext cx="9144000" cy="8055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inverse">
  <p:cSld name="BLANK_1">
    <p:bg>
      <p:bgPr>
        <a:solidFill>
          <a:srgbClr val="434343"/>
        </a:solidFill>
      </p:bgPr>
    </p:bg>
    <p:spTree>
      <p:nvGrpSpPr>
        <p:cNvPr id="63" name="Shape 63"/>
        <p:cNvGrpSpPr/>
        <p:nvPr/>
      </p:nvGrpSpPr>
      <p:grpSpPr>
        <a:xfrm>
          <a:off x="0" y="0"/>
          <a:ext cx="0" cy="0"/>
          <a:chOff x="0" y="0"/>
          <a:chExt cx="0" cy="0"/>
        </a:xfrm>
      </p:grpSpPr>
      <p:sp>
        <p:nvSpPr>
          <p:cNvPr id="64" name="Google Shape;64;p16"/>
          <p:cNvSpPr/>
          <p:nvPr/>
        </p:nvSpPr>
        <p:spPr>
          <a:xfrm>
            <a:off x="558125" y="550425"/>
            <a:ext cx="8028198" cy="4042637"/>
          </a:xfrm>
          <a:custGeom>
            <a:rect b="b" l="l" r="r" t="t"/>
            <a:pathLst>
              <a:path extrusionOk="0" h="183798" w="344965">
                <a:moveTo>
                  <a:pt x="144041" y="38"/>
                </a:moveTo>
                <a:lnTo>
                  <a:pt x="0" y="0"/>
                </a:lnTo>
                <a:lnTo>
                  <a:pt x="0" y="183798"/>
                </a:lnTo>
                <a:lnTo>
                  <a:pt x="344965" y="183798"/>
                </a:lnTo>
                <a:lnTo>
                  <a:pt x="344965" y="0"/>
                </a:lnTo>
                <a:lnTo>
                  <a:pt x="202146" y="38"/>
                </a:lnTo>
              </a:path>
            </a:pathLst>
          </a:custGeom>
          <a:noFill/>
          <a:ln cap="flat" cmpd="sng" w="76200">
            <a:solidFill>
              <a:srgbClr val="FFFFFF"/>
            </a:solidFill>
            <a:prstDash val="solid"/>
            <a:miter lim="8000"/>
            <a:headEnd len="med" w="med" type="none"/>
            <a:tailEnd len="med" w="med" type="none"/>
          </a:ln>
        </p:spPr>
      </p:sp>
      <p:sp>
        <p:nvSpPr>
          <p:cNvPr id="65" name="Google Shape;65;p16"/>
          <p:cNvSpPr txBox="1"/>
          <p:nvPr>
            <p:ph idx="12" type="sldNum"/>
          </p:nvPr>
        </p:nvSpPr>
        <p:spPr>
          <a:xfrm>
            <a:off x="-125" y="4593050"/>
            <a:ext cx="9144000" cy="5505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66" name="Shape 66"/>
        <p:cNvGrpSpPr/>
        <p:nvPr/>
      </p:nvGrpSpPr>
      <p:grpSpPr>
        <a:xfrm>
          <a:off x="0" y="0"/>
          <a:ext cx="0" cy="0"/>
          <a:chOff x="0" y="0"/>
          <a:chExt cx="0" cy="0"/>
        </a:xfrm>
      </p:grpSpPr>
      <p:sp>
        <p:nvSpPr>
          <p:cNvPr id="67" name="Google Shape;67;p17"/>
          <p:cNvSpPr/>
          <p:nvPr/>
        </p:nvSpPr>
        <p:spPr>
          <a:xfrm>
            <a:off x="259950" y="274275"/>
            <a:ext cx="8624125" cy="4594950"/>
          </a:xfrm>
          <a:custGeom>
            <a:rect b="b" l="l" r="r" t="t"/>
            <a:pathLst>
              <a:path extrusionOk="0" h="183798" w="344965">
                <a:moveTo>
                  <a:pt x="114070" y="38"/>
                </a:moveTo>
                <a:lnTo>
                  <a:pt x="0" y="0"/>
                </a:lnTo>
                <a:lnTo>
                  <a:pt x="0" y="183798"/>
                </a:lnTo>
                <a:lnTo>
                  <a:pt x="344965" y="183798"/>
                </a:lnTo>
                <a:lnTo>
                  <a:pt x="344965" y="0"/>
                </a:lnTo>
                <a:lnTo>
                  <a:pt x="231506" y="0"/>
                </a:lnTo>
              </a:path>
            </a:pathLst>
          </a:custGeom>
          <a:noFill/>
          <a:ln cap="flat" cmpd="sng" w="76200">
            <a:solidFill>
              <a:srgbClr val="FF9E00"/>
            </a:solidFill>
            <a:prstDash val="solid"/>
            <a:miter lim="8000"/>
            <a:headEnd len="med" w="med" type="none"/>
            <a:tailEnd len="med" w="med" type="none"/>
          </a:ln>
        </p:spPr>
      </p:sp>
      <p:sp>
        <p:nvSpPr>
          <p:cNvPr id="68" name="Google Shape;68;p17"/>
          <p:cNvSpPr txBox="1"/>
          <p:nvPr>
            <p:ph type="title"/>
          </p:nvPr>
        </p:nvSpPr>
        <p:spPr>
          <a:xfrm>
            <a:off x="3241650" y="91566"/>
            <a:ext cx="2660700" cy="7338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7"/>
          <p:cNvSpPr txBox="1"/>
          <p:nvPr>
            <p:ph idx="1" type="body"/>
          </p:nvPr>
        </p:nvSpPr>
        <p:spPr>
          <a:xfrm>
            <a:off x="753900" y="971550"/>
            <a:ext cx="2440500" cy="32415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sz="1800"/>
            </a:lvl1pPr>
            <a:lvl2pPr indent="-317500" lvl="1" marL="914400" rtl="0">
              <a:spcBef>
                <a:spcPts val="1600"/>
              </a:spcBef>
              <a:spcAft>
                <a:spcPts val="0"/>
              </a:spcAft>
              <a:buSzPts val="14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0" name="Google Shape;70;p17"/>
          <p:cNvSpPr txBox="1"/>
          <p:nvPr>
            <p:ph idx="2" type="body"/>
          </p:nvPr>
        </p:nvSpPr>
        <p:spPr>
          <a:xfrm>
            <a:off x="3319596" y="971550"/>
            <a:ext cx="2440500" cy="32415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sz="1800"/>
            </a:lvl1pPr>
            <a:lvl2pPr indent="-317500" lvl="1" marL="914400" rtl="0">
              <a:spcBef>
                <a:spcPts val="1600"/>
              </a:spcBef>
              <a:spcAft>
                <a:spcPts val="0"/>
              </a:spcAft>
              <a:buSzPts val="14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1" name="Google Shape;71;p17"/>
          <p:cNvSpPr txBox="1"/>
          <p:nvPr>
            <p:ph idx="3" type="body"/>
          </p:nvPr>
        </p:nvSpPr>
        <p:spPr>
          <a:xfrm>
            <a:off x="5885292" y="971550"/>
            <a:ext cx="2440500" cy="32415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sz="1800"/>
            </a:lvl1pPr>
            <a:lvl2pPr indent="-317500" lvl="1" marL="914400" rtl="0">
              <a:spcBef>
                <a:spcPts val="1600"/>
              </a:spcBef>
              <a:spcAft>
                <a:spcPts val="0"/>
              </a:spcAft>
              <a:buSzPts val="14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Google Shape;72;p17"/>
          <p:cNvSpPr txBox="1"/>
          <p:nvPr>
            <p:ph idx="12" type="sldNum"/>
          </p:nvPr>
        </p:nvSpPr>
        <p:spPr>
          <a:xfrm>
            <a:off x="-125" y="4869225"/>
            <a:ext cx="9144000" cy="274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0.jpg"/><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76" name="Shape 76"/>
        <p:cNvGrpSpPr/>
        <p:nvPr/>
      </p:nvGrpSpPr>
      <p:grpSpPr>
        <a:xfrm>
          <a:off x="0" y="0"/>
          <a:ext cx="0" cy="0"/>
          <a:chOff x="0" y="0"/>
          <a:chExt cx="0" cy="0"/>
        </a:xfrm>
      </p:grpSpPr>
      <p:sp>
        <p:nvSpPr>
          <p:cNvPr id="77" name="Google Shape;77;p18"/>
          <p:cNvSpPr txBox="1"/>
          <p:nvPr>
            <p:ph type="ctrTitle"/>
          </p:nvPr>
        </p:nvSpPr>
        <p:spPr>
          <a:xfrm>
            <a:off x="1237225" y="1712050"/>
            <a:ext cx="66696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lt1"/>
                </a:solidFill>
                <a:latin typeface="Varela Round"/>
                <a:ea typeface="Varela Round"/>
                <a:cs typeface="Varela Round"/>
                <a:sym typeface="Varela Round"/>
              </a:rPr>
              <a:t>Memories and Emotional Travel</a:t>
            </a:r>
            <a:endParaRPr b="1" sz="3400">
              <a:solidFill>
                <a:schemeClr val="lt1"/>
              </a:solidFill>
              <a:latin typeface="Varela Round"/>
              <a:ea typeface="Varela Round"/>
              <a:cs typeface="Varela Round"/>
              <a:sym typeface="Varela Round"/>
            </a:endParaRPr>
          </a:p>
        </p:txBody>
      </p:sp>
      <p:sp>
        <p:nvSpPr>
          <p:cNvPr id="78" name="Google Shape;78;p18"/>
          <p:cNvSpPr txBox="1"/>
          <p:nvPr>
            <p:ph idx="4294967295" type="body"/>
          </p:nvPr>
        </p:nvSpPr>
        <p:spPr>
          <a:xfrm>
            <a:off x="865050" y="3151650"/>
            <a:ext cx="74139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solidFill>
                  <a:srgbClr val="FFFFFF"/>
                </a:solidFill>
                <a:latin typeface="Varela Round"/>
                <a:ea typeface="Varela Round"/>
                <a:cs typeface="Varela Round"/>
                <a:sym typeface="Varela Round"/>
              </a:rPr>
              <a:t>Kendall Costello, Tina Jiang, Andrea Shulman, Steve Weyns</a:t>
            </a:r>
            <a:br>
              <a:rPr lang="en" sz="1900">
                <a:solidFill>
                  <a:srgbClr val="FFFFFF"/>
                </a:solidFill>
                <a:latin typeface="Varela Round"/>
                <a:ea typeface="Varela Round"/>
                <a:cs typeface="Varela Round"/>
                <a:sym typeface="Varela Round"/>
              </a:rPr>
            </a:br>
            <a:endParaRPr sz="1900">
              <a:solidFill>
                <a:srgbClr val="FFFFFF"/>
              </a:solidFill>
              <a:latin typeface="Varela Round"/>
              <a:ea typeface="Varela Round"/>
              <a:cs typeface="Varela Round"/>
              <a:sym typeface="Varela Round"/>
            </a:endParaRPr>
          </a:p>
        </p:txBody>
      </p:sp>
      <p:sp>
        <p:nvSpPr>
          <p:cNvPr id="79" name="Google Shape;79;p18"/>
          <p:cNvSpPr/>
          <p:nvPr/>
        </p:nvSpPr>
        <p:spPr>
          <a:xfrm>
            <a:off x="4141875" y="506425"/>
            <a:ext cx="860310" cy="504835"/>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157" name="Shape 157"/>
        <p:cNvGrpSpPr/>
        <p:nvPr/>
      </p:nvGrpSpPr>
      <p:grpSpPr>
        <a:xfrm>
          <a:off x="0" y="0"/>
          <a:ext cx="0" cy="0"/>
          <a:chOff x="0" y="0"/>
          <a:chExt cx="0" cy="0"/>
        </a:xfrm>
      </p:grpSpPr>
      <p:sp>
        <p:nvSpPr>
          <p:cNvPr id="158" name="Google Shape;158;p27"/>
          <p:cNvSpPr txBox="1"/>
          <p:nvPr/>
        </p:nvSpPr>
        <p:spPr>
          <a:xfrm>
            <a:off x="2011500" y="1784550"/>
            <a:ext cx="51210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lt1"/>
                </a:solidFill>
                <a:latin typeface="Varela Round"/>
                <a:ea typeface="Varela Round"/>
                <a:cs typeface="Varela Round"/>
                <a:sym typeface="Varela Round"/>
              </a:rPr>
              <a:t>Revised POV’s</a:t>
            </a:r>
            <a:endParaRPr sz="4500">
              <a:solidFill>
                <a:schemeClr val="lt1"/>
              </a:solidFill>
              <a:latin typeface="Varela Round"/>
              <a:ea typeface="Varela Round"/>
              <a:cs typeface="Varela Round"/>
              <a:sym typeface="Varela Round"/>
            </a:endParaRPr>
          </a:p>
        </p:txBody>
      </p:sp>
      <p:grpSp>
        <p:nvGrpSpPr>
          <p:cNvPr id="159" name="Google Shape;159;p27"/>
          <p:cNvGrpSpPr/>
          <p:nvPr/>
        </p:nvGrpSpPr>
        <p:grpSpPr>
          <a:xfrm>
            <a:off x="4328705" y="352364"/>
            <a:ext cx="486598" cy="768471"/>
            <a:chOff x="1979475" y="4289300"/>
            <a:chExt cx="322400" cy="509225"/>
          </a:xfrm>
        </p:grpSpPr>
        <p:sp>
          <p:nvSpPr>
            <p:cNvPr id="160" name="Google Shape;160;p27"/>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1" name="Google Shape;161;p27"/>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2" name="Google Shape;162;p27"/>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166" name="Shape 166"/>
        <p:cNvGrpSpPr/>
        <p:nvPr/>
      </p:nvGrpSpPr>
      <p:grpSpPr>
        <a:xfrm>
          <a:off x="0" y="0"/>
          <a:ext cx="0" cy="0"/>
          <a:chOff x="0" y="0"/>
          <a:chExt cx="0" cy="0"/>
        </a:xfrm>
      </p:grpSpPr>
      <p:sp>
        <p:nvSpPr>
          <p:cNvPr id="167" name="Google Shape;167;p28"/>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168" name="Google Shape;168;p28"/>
          <p:cNvSpPr txBox="1"/>
          <p:nvPr/>
        </p:nvSpPr>
        <p:spPr>
          <a:xfrm>
            <a:off x="1961100" y="1854075"/>
            <a:ext cx="5249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Varela Round"/>
              <a:ea typeface="Varela Round"/>
              <a:cs typeface="Varela Round"/>
              <a:sym typeface="Varela Round"/>
            </a:endParaRPr>
          </a:p>
        </p:txBody>
      </p:sp>
      <p:grpSp>
        <p:nvGrpSpPr>
          <p:cNvPr id="169" name="Google Shape;169;p28"/>
          <p:cNvGrpSpPr/>
          <p:nvPr/>
        </p:nvGrpSpPr>
        <p:grpSpPr>
          <a:xfrm>
            <a:off x="4328705" y="352364"/>
            <a:ext cx="486598" cy="768471"/>
            <a:chOff x="1979475" y="4289300"/>
            <a:chExt cx="322400" cy="509225"/>
          </a:xfrm>
        </p:grpSpPr>
        <p:sp>
          <p:nvSpPr>
            <p:cNvPr id="170" name="Google Shape;170;p28"/>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1" name="Google Shape;171;p28"/>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2" name="Google Shape;172;p28"/>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73" name="Google Shape;173;p28"/>
          <p:cNvSpPr txBox="1"/>
          <p:nvPr/>
        </p:nvSpPr>
        <p:spPr>
          <a:xfrm>
            <a:off x="1037250" y="815350"/>
            <a:ext cx="7069500" cy="26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Varela Round"/>
                <a:ea typeface="Varela Round"/>
                <a:cs typeface="Varela Round"/>
                <a:sym typeface="Varela Round"/>
              </a:rPr>
              <a:t>We met...</a:t>
            </a:r>
            <a:r>
              <a:rPr lang="en" sz="1800">
                <a:solidFill>
                  <a:schemeClr val="lt1"/>
                </a:solidFill>
                <a:latin typeface="Varela Round"/>
                <a:ea typeface="Varela Round"/>
                <a:cs typeface="Varela Round"/>
                <a:sym typeface="Varela Round"/>
              </a:rPr>
              <a:t> </a:t>
            </a:r>
            <a:endParaRPr sz="1800">
              <a:solidFill>
                <a:schemeClr val="lt1"/>
              </a:solidFill>
              <a:latin typeface="Varela Round"/>
              <a:ea typeface="Varela Round"/>
              <a:cs typeface="Varela Round"/>
              <a:sym typeface="Varela Round"/>
            </a:endParaRPr>
          </a:p>
          <a:p>
            <a:pPr indent="0" lvl="0" marL="0" rtl="0" algn="l">
              <a:spcBef>
                <a:spcPts val="0"/>
              </a:spcBef>
              <a:spcAft>
                <a:spcPts val="0"/>
              </a:spcAft>
              <a:buClr>
                <a:schemeClr val="dk1"/>
              </a:buClr>
              <a:buSzPts val="1100"/>
              <a:buFont typeface="Arial"/>
              <a:buNone/>
            </a:pPr>
            <a:r>
              <a:rPr b="1" lang="en" sz="1800">
                <a:solidFill>
                  <a:schemeClr val="lt1"/>
                </a:solidFill>
                <a:latin typeface="Varela Round"/>
                <a:ea typeface="Varela Round"/>
                <a:cs typeface="Varela Round"/>
                <a:sym typeface="Varela Round"/>
              </a:rPr>
              <a:t>Kasia, an amateur Youtuber who creates monthly montages of her past notable experiences and keeps a personal journal to</a:t>
            </a:r>
            <a:endParaRPr b="1" sz="1800">
              <a:solidFill>
                <a:schemeClr val="lt1"/>
              </a:solidFill>
              <a:latin typeface="Varela Round"/>
              <a:ea typeface="Varela Round"/>
              <a:cs typeface="Varela Round"/>
              <a:sym typeface="Varela Round"/>
            </a:endParaRPr>
          </a:p>
          <a:p>
            <a:pPr indent="0" lvl="0" marL="0" rtl="0" algn="l">
              <a:lnSpc>
                <a:spcPct val="115000"/>
              </a:lnSpc>
              <a:spcBef>
                <a:spcPts val="0"/>
              </a:spcBef>
              <a:spcAft>
                <a:spcPts val="0"/>
              </a:spcAft>
              <a:buClr>
                <a:schemeClr val="dk1"/>
              </a:buClr>
              <a:buSzPts val="1100"/>
              <a:buFont typeface="Arial"/>
              <a:buNone/>
            </a:pPr>
            <a:r>
              <a:rPr b="1" lang="en" sz="1800">
                <a:solidFill>
                  <a:schemeClr val="lt1"/>
                </a:solidFill>
                <a:latin typeface="Varela Round"/>
                <a:ea typeface="Varela Round"/>
                <a:cs typeface="Varela Round"/>
                <a:sym typeface="Varela Round"/>
              </a:rPr>
              <a:t>reflect on her daily experiences. </a:t>
            </a:r>
            <a:endParaRPr b="1" sz="1800">
              <a:solidFill>
                <a:schemeClr val="lt1"/>
              </a:solidFill>
              <a:latin typeface="Varela Round"/>
              <a:ea typeface="Varela Round"/>
              <a:cs typeface="Varela Round"/>
              <a:sym typeface="Varela Round"/>
            </a:endParaRPr>
          </a:p>
          <a:p>
            <a:pPr indent="0" lvl="0" marL="0" rtl="0" algn="l">
              <a:lnSpc>
                <a:spcPct val="115000"/>
              </a:lnSpc>
              <a:spcBef>
                <a:spcPts val="0"/>
              </a:spcBef>
              <a:spcAft>
                <a:spcPts val="0"/>
              </a:spcAft>
              <a:buClr>
                <a:schemeClr val="dk1"/>
              </a:buClr>
              <a:buSzPts val="1100"/>
              <a:buFont typeface="Arial"/>
              <a:buNone/>
            </a:pPr>
            <a:r>
              <a:rPr lang="en" sz="1200">
                <a:solidFill>
                  <a:srgbClr val="FFFFFF"/>
                </a:solidFill>
                <a:latin typeface="Varela Round"/>
                <a:ea typeface="Varela Round"/>
                <a:cs typeface="Varela Round"/>
                <a:sym typeface="Varela Round"/>
              </a:rPr>
              <a:t>We were amazed to realize that...</a:t>
            </a:r>
            <a:r>
              <a:rPr b="1" lang="en" sz="1800">
                <a:solidFill>
                  <a:srgbClr val="FFFFFF"/>
                </a:solidFill>
                <a:latin typeface="Varela Round"/>
                <a:ea typeface="Varela Round"/>
                <a:cs typeface="Varela Round"/>
                <a:sym typeface="Varela Round"/>
              </a:rPr>
              <a:t> </a:t>
            </a:r>
            <a:endParaRPr b="1" sz="1800">
              <a:solidFill>
                <a:srgbClr val="FFFFFF"/>
              </a:solidFill>
              <a:latin typeface="Varela Round"/>
              <a:ea typeface="Varela Round"/>
              <a:cs typeface="Varela Round"/>
              <a:sym typeface="Varela Round"/>
            </a:endParaRPr>
          </a:p>
          <a:p>
            <a:pPr indent="0" lvl="0" marL="0" rtl="0" algn="l">
              <a:lnSpc>
                <a:spcPct val="100000"/>
              </a:lnSpc>
              <a:spcBef>
                <a:spcPts val="0"/>
              </a:spcBef>
              <a:spcAft>
                <a:spcPts val="0"/>
              </a:spcAft>
              <a:buClr>
                <a:schemeClr val="dk1"/>
              </a:buClr>
              <a:buSzPts val="1100"/>
              <a:buFont typeface="Arial"/>
              <a:buNone/>
            </a:pPr>
            <a:r>
              <a:rPr b="1" lang="en" sz="1800">
                <a:solidFill>
                  <a:schemeClr val="lt1"/>
                </a:solidFill>
                <a:latin typeface="Varela Round"/>
                <a:ea typeface="Varela Round"/>
                <a:cs typeface="Varela Round"/>
                <a:sym typeface="Varela Round"/>
              </a:rPr>
              <a:t>Kasia can evoke clearer feelings, emotions, and sensations in herself from the songs, images, and physical objects she</a:t>
            </a:r>
            <a:endParaRPr b="1" sz="1800">
              <a:solidFill>
                <a:schemeClr val="lt1"/>
              </a:solidFill>
              <a:latin typeface="Varela Round"/>
              <a:ea typeface="Varela Round"/>
              <a:cs typeface="Varela Round"/>
              <a:sym typeface="Varela Round"/>
            </a:endParaRPr>
          </a:p>
          <a:p>
            <a:pPr indent="0" lvl="0" marL="0" rtl="0" algn="l">
              <a:lnSpc>
                <a:spcPct val="150000"/>
              </a:lnSpc>
              <a:spcBef>
                <a:spcPts val="0"/>
              </a:spcBef>
              <a:spcAft>
                <a:spcPts val="0"/>
              </a:spcAft>
              <a:buClr>
                <a:schemeClr val="dk1"/>
              </a:buClr>
              <a:buSzPts val="1100"/>
              <a:buFont typeface="Arial"/>
              <a:buNone/>
            </a:pPr>
            <a:r>
              <a:rPr b="1" lang="en" sz="1800">
                <a:solidFill>
                  <a:schemeClr val="lt1"/>
                </a:solidFill>
                <a:latin typeface="Varela Round"/>
                <a:ea typeface="Varela Round"/>
                <a:cs typeface="Varela Round"/>
                <a:sym typeface="Varela Round"/>
              </a:rPr>
              <a:t>associates with specific memories. </a:t>
            </a:r>
            <a:endParaRPr b="1" sz="1800">
              <a:solidFill>
                <a:schemeClr val="lt1"/>
              </a:solidFill>
              <a:latin typeface="Varela Round"/>
              <a:ea typeface="Varela Round"/>
              <a:cs typeface="Varela Round"/>
              <a:sym typeface="Varela Round"/>
            </a:endParaRPr>
          </a:p>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Varela Round"/>
                <a:ea typeface="Varela Round"/>
                <a:cs typeface="Varela Round"/>
                <a:sym typeface="Varela Round"/>
              </a:rPr>
              <a:t>It would be game-changing to... </a:t>
            </a:r>
            <a:endParaRPr sz="1200">
              <a:solidFill>
                <a:schemeClr val="lt1"/>
              </a:solidFill>
              <a:latin typeface="Varela Round"/>
              <a:ea typeface="Varela Round"/>
              <a:cs typeface="Varela Round"/>
              <a:sym typeface="Varela Round"/>
            </a:endParaRPr>
          </a:p>
          <a:p>
            <a:pPr indent="0" lvl="0" marL="0" rtl="0" algn="l">
              <a:lnSpc>
                <a:spcPct val="100000"/>
              </a:lnSpc>
              <a:spcBef>
                <a:spcPts val="0"/>
              </a:spcBef>
              <a:spcAft>
                <a:spcPts val="0"/>
              </a:spcAft>
              <a:buClr>
                <a:srgbClr val="000000"/>
              </a:buClr>
              <a:buSzPts val="1100"/>
              <a:buFont typeface="Arial"/>
              <a:buNone/>
            </a:pPr>
            <a:r>
              <a:rPr b="1" lang="en" sz="1800">
                <a:solidFill>
                  <a:schemeClr val="lt1"/>
                </a:solidFill>
                <a:latin typeface="Varela Round"/>
                <a:ea typeface="Varela Round"/>
                <a:cs typeface="Varela Round"/>
                <a:sym typeface="Varela Round"/>
              </a:rPr>
              <a:t>give people a multimodal outlet to attempt to refeel specific experiences.</a:t>
            </a:r>
            <a:br>
              <a:rPr b="1" lang="en" sz="1800">
                <a:solidFill>
                  <a:schemeClr val="lt1"/>
                </a:solidFill>
                <a:latin typeface="Varela Round"/>
                <a:ea typeface="Varela Round"/>
                <a:cs typeface="Varela Round"/>
                <a:sym typeface="Varela Round"/>
              </a:rPr>
            </a:br>
            <a:endParaRPr b="1" sz="1800">
              <a:solidFill>
                <a:srgbClr val="FFFFFF"/>
              </a:solidFill>
              <a:latin typeface="Varela Round"/>
              <a:ea typeface="Varela Round"/>
              <a:cs typeface="Varela Round"/>
              <a:sym typeface="Varela Rou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177" name="Shape 177"/>
        <p:cNvGrpSpPr/>
        <p:nvPr/>
      </p:nvGrpSpPr>
      <p:grpSpPr>
        <a:xfrm>
          <a:off x="0" y="0"/>
          <a:ext cx="0" cy="0"/>
          <a:chOff x="0" y="0"/>
          <a:chExt cx="0" cy="0"/>
        </a:xfrm>
      </p:grpSpPr>
      <p:sp>
        <p:nvSpPr>
          <p:cNvPr id="178" name="Google Shape;178;p29"/>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179" name="Google Shape;179;p29"/>
          <p:cNvSpPr txBox="1"/>
          <p:nvPr/>
        </p:nvSpPr>
        <p:spPr>
          <a:xfrm>
            <a:off x="1961100" y="1854075"/>
            <a:ext cx="5249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Varela Round"/>
              <a:ea typeface="Varela Round"/>
              <a:cs typeface="Varela Round"/>
              <a:sym typeface="Varela Round"/>
            </a:endParaRPr>
          </a:p>
        </p:txBody>
      </p:sp>
      <p:grpSp>
        <p:nvGrpSpPr>
          <p:cNvPr id="180" name="Google Shape;180;p29"/>
          <p:cNvGrpSpPr/>
          <p:nvPr/>
        </p:nvGrpSpPr>
        <p:grpSpPr>
          <a:xfrm>
            <a:off x="4328705" y="352364"/>
            <a:ext cx="486598" cy="768471"/>
            <a:chOff x="1979475" y="4289300"/>
            <a:chExt cx="322400" cy="509225"/>
          </a:xfrm>
        </p:grpSpPr>
        <p:sp>
          <p:nvSpPr>
            <p:cNvPr id="181" name="Google Shape;181;p29"/>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2" name="Google Shape;182;p29"/>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3" name="Google Shape;183;p29"/>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184" name="Google Shape;184;p29"/>
          <p:cNvPicPr preferRelativeResize="0"/>
          <p:nvPr/>
        </p:nvPicPr>
        <p:blipFill>
          <a:blip r:embed="rId3">
            <a:alphaModFix amt="86000"/>
          </a:blip>
          <a:stretch>
            <a:fillRect/>
          </a:stretch>
        </p:blipFill>
        <p:spPr>
          <a:xfrm>
            <a:off x="-6616" y="0"/>
            <a:ext cx="9157217" cy="5143500"/>
          </a:xfrm>
          <a:prstGeom prst="rect">
            <a:avLst/>
          </a:prstGeom>
          <a:noFill/>
          <a:ln>
            <a:noFill/>
          </a:ln>
        </p:spPr>
      </p:pic>
      <p:sp>
        <p:nvSpPr>
          <p:cNvPr id="185" name="Google Shape;185;p29"/>
          <p:cNvSpPr txBox="1"/>
          <p:nvPr/>
        </p:nvSpPr>
        <p:spPr>
          <a:xfrm>
            <a:off x="1050900" y="1120825"/>
            <a:ext cx="7069500" cy="26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B7B7B7"/>
                </a:solidFill>
                <a:latin typeface="Varela Round"/>
                <a:ea typeface="Varela Round"/>
                <a:cs typeface="Varela Round"/>
                <a:sym typeface="Varela Round"/>
              </a:rPr>
              <a:t>It would be game-changing to... </a:t>
            </a:r>
            <a:r>
              <a:rPr b="1" lang="en" sz="1800">
                <a:solidFill>
                  <a:srgbClr val="B7B7B7"/>
                </a:solidFill>
                <a:latin typeface="Varela Round"/>
                <a:ea typeface="Varela Round"/>
                <a:cs typeface="Varela Round"/>
                <a:sym typeface="Varela Round"/>
              </a:rPr>
              <a:t>give people a</a:t>
            </a:r>
            <a:r>
              <a:rPr b="1" lang="en" sz="1800">
                <a:solidFill>
                  <a:srgbClr val="B7B7B7"/>
                </a:solidFill>
                <a:latin typeface="Varela Round"/>
                <a:ea typeface="Varela Round"/>
                <a:cs typeface="Varela Round"/>
                <a:sym typeface="Varela Round"/>
              </a:rPr>
              <a:t> </a:t>
            </a:r>
            <a:r>
              <a:rPr b="1" lang="en" sz="1800">
                <a:solidFill>
                  <a:srgbClr val="FFD966"/>
                </a:solidFill>
                <a:latin typeface="Varela Round"/>
                <a:ea typeface="Varela Round"/>
                <a:cs typeface="Varela Round"/>
                <a:sym typeface="Varela Round"/>
              </a:rPr>
              <a:t>multimodal </a:t>
            </a:r>
            <a:r>
              <a:rPr b="1" lang="en" sz="1800">
                <a:solidFill>
                  <a:srgbClr val="B7B7B7"/>
                </a:solidFill>
                <a:latin typeface="Varela Round"/>
                <a:ea typeface="Varela Round"/>
                <a:cs typeface="Varela Round"/>
                <a:sym typeface="Varela Round"/>
              </a:rPr>
              <a:t>outlet to attempt to</a:t>
            </a:r>
            <a:r>
              <a:rPr b="1" lang="en" sz="1800">
                <a:solidFill>
                  <a:srgbClr val="D9D9D9"/>
                </a:solidFill>
                <a:latin typeface="Varela Round"/>
                <a:ea typeface="Varela Round"/>
                <a:cs typeface="Varela Round"/>
                <a:sym typeface="Varela Round"/>
              </a:rPr>
              <a:t> </a:t>
            </a:r>
            <a:r>
              <a:rPr b="1" lang="en" sz="1800">
                <a:solidFill>
                  <a:srgbClr val="FFD966"/>
                </a:solidFill>
                <a:latin typeface="Varela Round"/>
                <a:ea typeface="Varela Round"/>
                <a:cs typeface="Varela Round"/>
                <a:sym typeface="Varela Round"/>
              </a:rPr>
              <a:t>refeel</a:t>
            </a:r>
            <a:r>
              <a:rPr b="1" lang="en" sz="1800">
                <a:solidFill>
                  <a:srgbClr val="D9D9D9"/>
                </a:solidFill>
                <a:latin typeface="Varela Round"/>
                <a:ea typeface="Varela Round"/>
                <a:cs typeface="Varela Round"/>
                <a:sym typeface="Varela Round"/>
              </a:rPr>
              <a:t> </a:t>
            </a:r>
            <a:r>
              <a:rPr b="1" lang="en" sz="1800">
                <a:solidFill>
                  <a:srgbClr val="B7B7B7"/>
                </a:solidFill>
                <a:latin typeface="Varela Round"/>
                <a:ea typeface="Varela Round"/>
                <a:cs typeface="Varela Round"/>
                <a:sym typeface="Varela Round"/>
              </a:rPr>
              <a:t>specific experiences.</a:t>
            </a:r>
            <a:br>
              <a:rPr b="1" lang="en" sz="1800">
                <a:solidFill>
                  <a:srgbClr val="999999"/>
                </a:solidFill>
                <a:latin typeface="Varela Round"/>
                <a:ea typeface="Varela Round"/>
                <a:cs typeface="Varela Round"/>
                <a:sym typeface="Varela Round"/>
              </a:rPr>
            </a:br>
            <a:endParaRPr b="1" sz="1800">
              <a:solidFill>
                <a:srgbClr val="999999"/>
              </a:solidFill>
              <a:latin typeface="Varela Round"/>
              <a:ea typeface="Varela Round"/>
              <a:cs typeface="Varela Round"/>
              <a:sym typeface="Varela Rou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189" name="Shape 189"/>
        <p:cNvGrpSpPr/>
        <p:nvPr/>
      </p:nvGrpSpPr>
      <p:grpSpPr>
        <a:xfrm>
          <a:off x="0" y="0"/>
          <a:ext cx="0" cy="0"/>
          <a:chOff x="0" y="0"/>
          <a:chExt cx="0" cy="0"/>
        </a:xfrm>
      </p:grpSpPr>
      <p:sp>
        <p:nvSpPr>
          <p:cNvPr id="190" name="Google Shape;190;p30"/>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191" name="Google Shape;191;p30"/>
          <p:cNvSpPr txBox="1"/>
          <p:nvPr/>
        </p:nvSpPr>
        <p:spPr>
          <a:xfrm>
            <a:off x="1961100" y="1854075"/>
            <a:ext cx="5249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Varela Round"/>
              <a:ea typeface="Varela Round"/>
              <a:cs typeface="Varela Round"/>
              <a:sym typeface="Varela Round"/>
            </a:endParaRPr>
          </a:p>
        </p:txBody>
      </p:sp>
      <p:grpSp>
        <p:nvGrpSpPr>
          <p:cNvPr id="192" name="Google Shape;192;p30"/>
          <p:cNvGrpSpPr/>
          <p:nvPr/>
        </p:nvGrpSpPr>
        <p:grpSpPr>
          <a:xfrm>
            <a:off x="4328705" y="352364"/>
            <a:ext cx="486598" cy="768471"/>
            <a:chOff x="1979475" y="4289300"/>
            <a:chExt cx="322400" cy="509225"/>
          </a:xfrm>
        </p:grpSpPr>
        <p:sp>
          <p:nvSpPr>
            <p:cNvPr id="193" name="Google Shape;193;p30"/>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4" name="Google Shape;194;p30"/>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5" name="Google Shape;195;p30"/>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196" name="Google Shape;196;p30"/>
          <p:cNvPicPr preferRelativeResize="0"/>
          <p:nvPr/>
        </p:nvPicPr>
        <p:blipFill>
          <a:blip r:embed="rId3">
            <a:alphaModFix amt="86000"/>
          </a:blip>
          <a:stretch>
            <a:fillRect/>
          </a:stretch>
        </p:blipFill>
        <p:spPr>
          <a:xfrm>
            <a:off x="-6616" y="0"/>
            <a:ext cx="9157217" cy="5143500"/>
          </a:xfrm>
          <a:prstGeom prst="rect">
            <a:avLst/>
          </a:prstGeom>
          <a:noFill/>
          <a:ln>
            <a:noFill/>
          </a:ln>
        </p:spPr>
      </p:pic>
      <p:sp>
        <p:nvSpPr>
          <p:cNvPr id="197" name="Google Shape;197;p30"/>
          <p:cNvSpPr txBox="1"/>
          <p:nvPr/>
        </p:nvSpPr>
        <p:spPr>
          <a:xfrm>
            <a:off x="1050900" y="1120825"/>
            <a:ext cx="7069500" cy="26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B7B7B7"/>
                </a:solidFill>
                <a:latin typeface="Varela Round"/>
                <a:ea typeface="Varela Round"/>
                <a:cs typeface="Varela Round"/>
                <a:sym typeface="Varela Round"/>
              </a:rPr>
              <a:t>It would be game-changing to... </a:t>
            </a:r>
            <a:r>
              <a:rPr b="1" lang="en" sz="1800">
                <a:solidFill>
                  <a:srgbClr val="B7B7B7"/>
                </a:solidFill>
                <a:latin typeface="Varela Round"/>
                <a:ea typeface="Varela Round"/>
                <a:cs typeface="Varela Round"/>
                <a:sym typeface="Varela Round"/>
              </a:rPr>
              <a:t>give people a multimodal outlet to attempt to refeel specific experiences.</a:t>
            </a:r>
            <a:br>
              <a:rPr b="1" lang="en" sz="1800">
                <a:solidFill>
                  <a:srgbClr val="999999"/>
                </a:solidFill>
                <a:latin typeface="Varela Round"/>
                <a:ea typeface="Varela Round"/>
                <a:cs typeface="Varela Round"/>
                <a:sym typeface="Varela Round"/>
              </a:rPr>
            </a:br>
            <a:endParaRPr b="1" sz="1800">
              <a:solidFill>
                <a:srgbClr val="999999"/>
              </a:solidFill>
              <a:latin typeface="Varela Round"/>
              <a:ea typeface="Varela Round"/>
              <a:cs typeface="Varela Round"/>
              <a:sym typeface="Varela Round"/>
            </a:endParaRPr>
          </a:p>
        </p:txBody>
      </p:sp>
      <p:sp>
        <p:nvSpPr>
          <p:cNvPr id="198" name="Google Shape;198;p30"/>
          <p:cNvSpPr txBox="1"/>
          <p:nvPr/>
        </p:nvSpPr>
        <p:spPr>
          <a:xfrm>
            <a:off x="945750" y="2084425"/>
            <a:ext cx="7279800" cy="168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FFFF"/>
                </a:solidFill>
                <a:latin typeface="Varela Round"/>
                <a:ea typeface="Varela Round"/>
                <a:cs typeface="Varela Round"/>
                <a:sym typeface="Varela Round"/>
              </a:rPr>
              <a:t>Incentivize people to consistently record experiences?</a:t>
            </a:r>
            <a:endParaRPr b="1" sz="1800">
              <a:solidFill>
                <a:srgbClr val="FFFFFF"/>
              </a:solidFill>
              <a:latin typeface="Varela Round"/>
              <a:ea typeface="Varela Round"/>
              <a:cs typeface="Varela Round"/>
              <a:sym typeface="Varela Round"/>
            </a:endParaRPr>
          </a:p>
          <a:p>
            <a:pPr indent="0" lvl="0" marL="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FFFF"/>
                </a:solidFill>
                <a:latin typeface="Varela Round"/>
                <a:ea typeface="Varela Round"/>
                <a:cs typeface="Varela Round"/>
                <a:sym typeface="Varela Round"/>
              </a:rPr>
              <a:t>Create nuggets of memory that encapsulate a sensory experience?</a:t>
            </a:r>
            <a:endParaRPr b="1" sz="1800">
              <a:solidFill>
                <a:srgbClr val="FFFFFF"/>
              </a:solidFill>
              <a:latin typeface="Varela Round"/>
              <a:ea typeface="Varela Round"/>
              <a:cs typeface="Varela Round"/>
              <a:sym typeface="Varela Round"/>
            </a:endParaRPr>
          </a:p>
          <a:p>
            <a:pPr indent="0" lvl="0" marL="45720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FFFF"/>
                </a:solidFill>
                <a:latin typeface="Varela Round"/>
                <a:ea typeface="Varela Round"/>
                <a:cs typeface="Varela Round"/>
                <a:sym typeface="Varela Round"/>
              </a:rPr>
              <a:t>Combine multiple types of media as a coherent whole?</a:t>
            </a:r>
            <a:endParaRPr b="1" sz="1800">
              <a:solidFill>
                <a:srgbClr val="FFFFFF"/>
              </a:solidFill>
              <a:latin typeface="Varela Round"/>
              <a:ea typeface="Varela Round"/>
              <a:cs typeface="Varela Round"/>
              <a:sym typeface="Varela Round"/>
            </a:endParaRPr>
          </a:p>
          <a:p>
            <a:pPr indent="0" lvl="0" marL="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202" name="Shape 202"/>
        <p:cNvGrpSpPr/>
        <p:nvPr/>
      </p:nvGrpSpPr>
      <p:grpSpPr>
        <a:xfrm>
          <a:off x="0" y="0"/>
          <a:ext cx="0" cy="0"/>
          <a:chOff x="0" y="0"/>
          <a:chExt cx="0" cy="0"/>
        </a:xfrm>
      </p:grpSpPr>
      <p:sp>
        <p:nvSpPr>
          <p:cNvPr id="203" name="Google Shape;203;p31"/>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204" name="Google Shape;204;p31"/>
          <p:cNvSpPr txBox="1"/>
          <p:nvPr/>
        </p:nvSpPr>
        <p:spPr>
          <a:xfrm>
            <a:off x="1961100" y="1854075"/>
            <a:ext cx="5249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Varela Round"/>
              <a:ea typeface="Varela Round"/>
              <a:cs typeface="Varela Round"/>
              <a:sym typeface="Varela Round"/>
            </a:endParaRPr>
          </a:p>
        </p:txBody>
      </p:sp>
      <p:grpSp>
        <p:nvGrpSpPr>
          <p:cNvPr id="205" name="Google Shape;205;p31"/>
          <p:cNvGrpSpPr/>
          <p:nvPr/>
        </p:nvGrpSpPr>
        <p:grpSpPr>
          <a:xfrm>
            <a:off x="4328705" y="352364"/>
            <a:ext cx="486598" cy="768471"/>
            <a:chOff x="1979475" y="4289300"/>
            <a:chExt cx="322400" cy="509225"/>
          </a:xfrm>
        </p:grpSpPr>
        <p:sp>
          <p:nvSpPr>
            <p:cNvPr id="206" name="Google Shape;206;p31"/>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7" name="Google Shape;207;p31"/>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8" name="Google Shape;208;p31"/>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209" name="Google Shape;209;p31"/>
          <p:cNvPicPr preferRelativeResize="0"/>
          <p:nvPr/>
        </p:nvPicPr>
        <p:blipFill>
          <a:blip r:embed="rId3">
            <a:alphaModFix amt="86000"/>
          </a:blip>
          <a:stretch>
            <a:fillRect/>
          </a:stretch>
        </p:blipFill>
        <p:spPr>
          <a:xfrm>
            <a:off x="-6616" y="0"/>
            <a:ext cx="9157217" cy="5143500"/>
          </a:xfrm>
          <a:prstGeom prst="rect">
            <a:avLst/>
          </a:prstGeom>
          <a:noFill/>
          <a:ln>
            <a:noFill/>
          </a:ln>
        </p:spPr>
      </p:pic>
      <p:sp>
        <p:nvSpPr>
          <p:cNvPr id="210" name="Google Shape;210;p31"/>
          <p:cNvSpPr txBox="1"/>
          <p:nvPr/>
        </p:nvSpPr>
        <p:spPr>
          <a:xfrm>
            <a:off x="1050900" y="1120825"/>
            <a:ext cx="7069500" cy="26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B7B7B7"/>
                </a:solidFill>
                <a:latin typeface="Varela Round"/>
                <a:ea typeface="Varela Round"/>
                <a:cs typeface="Varela Round"/>
                <a:sym typeface="Varela Round"/>
              </a:rPr>
              <a:t>It would be game-changing to... </a:t>
            </a:r>
            <a:r>
              <a:rPr b="1" lang="en" sz="1800">
                <a:solidFill>
                  <a:srgbClr val="B7B7B7"/>
                </a:solidFill>
                <a:latin typeface="Varela Round"/>
                <a:ea typeface="Varela Round"/>
                <a:cs typeface="Varela Round"/>
                <a:sym typeface="Varela Round"/>
              </a:rPr>
              <a:t>give people a multimodal outlet to attempt to refeel specific experiences.</a:t>
            </a:r>
            <a:br>
              <a:rPr b="1" lang="en" sz="1800">
                <a:solidFill>
                  <a:srgbClr val="999999"/>
                </a:solidFill>
                <a:latin typeface="Varela Round"/>
                <a:ea typeface="Varela Round"/>
                <a:cs typeface="Varela Round"/>
                <a:sym typeface="Varela Round"/>
              </a:rPr>
            </a:br>
            <a:endParaRPr b="1" sz="1800">
              <a:solidFill>
                <a:srgbClr val="999999"/>
              </a:solidFill>
              <a:latin typeface="Varela Round"/>
              <a:ea typeface="Varela Round"/>
              <a:cs typeface="Varela Round"/>
              <a:sym typeface="Varela Round"/>
            </a:endParaRPr>
          </a:p>
        </p:txBody>
      </p:sp>
      <p:sp>
        <p:nvSpPr>
          <p:cNvPr id="211" name="Google Shape;211;p31"/>
          <p:cNvSpPr txBox="1"/>
          <p:nvPr/>
        </p:nvSpPr>
        <p:spPr>
          <a:xfrm>
            <a:off x="945750" y="2084425"/>
            <a:ext cx="7279800" cy="168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D966"/>
                </a:solidFill>
                <a:latin typeface="Varela Round"/>
                <a:ea typeface="Varela Round"/>
                <a:cs typeface="Varela Round"/>
                <a:sym typeface="Varela Round"/>
              </a:rPr>
              <a:t>Incentivize people to consistently record experiences?</a:t>
            </a:r>
            <a:endParaRPr b="1" sz="1800">
              <a:solidFill>
                <a:srgbClr val="FFD966"/>
              </a:solidFill>
              <a:latin typeface="Varela Round"/>
              <a:ea typeface="Varela Round"/>
              <a:cs typeface="Varela Round"/>
              <a:sym typeface="Varela Round"/>
            </a:endParaRPr>
          </a:p>
          <a:p>
            <a:pPr indent="0" lvl="0" marL="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D966"/>
                </a:solidFill>
                <a:latin typeface="Varela Round"/>
                <a:ea typeface="Varela Round"/>
                <a:cs typeface="Varela Round"/>
                <a:sym typeface="Varela Round"/>
              </a:rPr>
              <a:t>Create nuggets of memory that encapsulate a sensory experience?</a:t>
            </a:r>
            <a:endParaRPr b="1" sz="1800">
              <a:solidFill>
                <a:srgbClr val="FFD966"/>
              </a:solidFill>
              <a:latin typeface="Varela Round"/>
              <a:ea typeface="Varela Round"/>
              <a:cs typeface="Varela Round"/>
              <a:sym typeface="Varela Round"/>
            </a:endParaRPr>
          </a:p>
          <a:p>
            <a:pPr indent="0" lvl="0" marL="45720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a:p>
            <a:pPr indent="-342900" lvl="0" marL="457200" rtl="0" algn="l">
              <a:lnSpc>
                <a:spcPct val="115000"/>
              </a:lnSpc>
              <a:spcBef>
                <a:spcPts val="0"/>
              </a:spcBef>
              <a:spcAft>
                <a:spcPts val="0"/>
              </a:spcAft>
              <a:buClr>
                <a:schemeClr val="lt1"/>
              </a:buClr>
              <a:buSzPts val="1800"/>
              <a:buFont typeface="Varela Round"/>
              <a:buAutoNum type="arabicPeriod"/>
            </a:pPr>
            <a:r>
              <a:rPr b="1" lang="en" sz="1800">
                <a:solidFill>
                  <a:srgbClr val="FFFFFF"/>
                </a:solidFill>
                <a:latin typeface="Varela Round"/>
                <a:ea typeface="Varela Round"/>
                <a:cs typeface="Varela Round"/>
                <a:sym typeface="Varela Round"/>
              </a:rPr>
              <a:t>Combine multiple types of media as a coherent whole?</a:t>
            </a:r>
            <a:endParaRPr b="1" sz="1800">
              <a:solidFill>
                <a:srgbClr val="FFFFFF"/>
              </a:solidFill>
              <a:latin typeface="Varela Round"/>
              <a:ea typeface="Varela Round"/>
              <a:cs typeface="Varela Round"/>
              <a:sym typeface="Varela Round"/>
            </a:endParaRPr>
          </a:p>
          <a:p>
            <a:pPr indent="0" lvl="0" marL="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215" name="Shape 215"/>
        <p:cNvGrpSpPr/>
        <p:nvPr/>
      </p:nvGrpSpPr>
      <p:grpSpPr>
        <a:xfrm>
          <a:off x="0" y="0"/>
          <a:ext cx="0" cy="0"/>
          <a:chOff x="0" y="0"/>
          <a:chExt cx="0" cy="0"/>
        </a:xfrm>
      </p:grpSpPr>
      <p:sp>
        <p:nvSpPr>
          <p:cNvPr id="216" name="Google Shape;216;p32"/>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217" name="Google Shape;217;p32"/>
          <p:cNvSpPr txBox="1"/>
          <p:nvPr/>
        </p:nvSpPr>
        <p:spPr>
          <a:xfrm>
            <a:off x="1961100" y="1854075"/>
            <a:ext cx="5249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Varela Round"/>
              <a:ea typeface="Varela Round"/>
              <a:cs typeface="Varela Round"/>
              <a:sym typeface="Varela Round"/>
            </a:endParaRPr>
          </a:p>
        </p:txBody>
      </p:sp>
      <p:grpSp>
        <p:nvGrpSpPr>
          <p:cNvPr id="218" name="Google Shape;218;p32"/>
          <p:cNvGrpSpPr/>
          <p:nvPr/>
        </p:nvGrpSpPr>
        <p:grpSpPr>
          <a:xfrm>
            <a:off x="4328705" y="352364"/>
            <a:ext cx="486598" cy="768471"/>
            <a:chOff x="1979475" y="4289300"/>
            <a:chExt cx="322400" cy="509225"/>
          </a:xfrm>
        </p:grpSpPr>
        <p:sp>
          <p:nvSpPr>
            <p:cNvPr id="219" name="Google Shape;219;p32"/>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32"/>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1" name="Google Shape;221;p32"/>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2" name="Google Shape;222;p32"/>
          <p:cNvSpPr txBox="1"/>
          <p:nvPr/>
        </p:nvSpPr>
        <p:spPr>
          <a:xfrm>
            <a:off x="1050900" y="917375"/>
            <a:ext cx="7069500" cy="26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Varela Round"/>
                <a:ea typeface="Varela Round"/>
                <a:cs typeface="Varela Round"/>
                <a:sym typeface="Varela Round"/>
              </a:rPr>
              <a:t>We met...</a:t>
            </a:r>
            <a:r>
              <a:rPr lang="en" sz="1800">
                <a:solidFill>
                  <a:schemeClr val="lt1"/>
                </a:solidFill>
                <a:latin typeface="Varela Round"/>
                <a:ea typeface="Varela Round"/>
                <a:cs typeface="Varela Round"/>
                <a:sym typeface="Varela Round"/>
              </a:rPr>
              <a:t> </a:t>
            </a:r>
            <a:endParaRPr sz="1800">
              <a:solidFill>
                <a:schemeClr val="lt1"/>
              </a:solidFill>
              <a:latin typeface="Varela Round"/>
              <a:ea typeface="Varela Round"/>
              <a:cs typeface="Varela Round"/>
              <a:sym typeface="Varela Round"/>
            </a:endParaRPr>
          </a:p>
          <a:p>
            <a:pPr indent="0" lvl="0" marL="0" rtl="0" algn="l">
              <a:spcBef>
                <a:spcPts val="0"/>
              </a:spcBef>
              <a:spcAft>
                <a:spcPts val="0"/>
              </a:spcAft>
              <a:buClr>
                <a:schemeClr val="dk1"/>
              </a:buClr>
              <a:buSzPts val="1100"/>
              <a:buFont typeface="Arial"/>
              <a:buNone/>
            </a:pPr>
            <a:r>
              <a:rPr b="1" lang="en" sz="1800">
                <a:solidFill>
                  <a:schemeClr val="lt1"/>
                </a:solidFill>
                <a:latin typeface="Varela Round"/>
                <a:ea typeface="Varela Round"/>
                <a:cs typeface="Varela Round"/>
                <a:sym typeface="Varela Round"/>
              </a:rPr>
              <a:t>Michael, a full-time Lyft driver who knows the entire Bay Area “like the back of his hand.”</a:t>
            </a:r>
            <a:endParaRPr b="1" sz="1800">
              <a:solidFill>
                <a:schemeClr val="lt1"/>
              </a:solidFill>
              <a:latin typeface="Varela Round"/>
              <a:ea typeface="Varela Round"/>
              <a:cs typeface="Varela Round"/>
              <a:sym typeface="Varela Round"/>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Varela Round"/>
              <a:ea typeface="Varela Round"/>
              <a:cs typeface="Varela Round"/>
              <a:sym typeface="Varela Round"/>
            </a:endParaRPr>
          </a:p>
          <a:p>
            <a:pPr indent="0" lvl="0" marL="0" rtl="0" algn="l">
              <a:lnSpc>
                <a:spcPct val="115000"/>
              </a:lnSpc>
              <a:spcBef>
                <a:spcPts val="0"/>
              </a:spcBef>
              <a:spcAft>
                <a:spcPts val="0"/>
              </a:spcAft>
              <a:buClr>
                <a:srgbClr val="000000"/>
              </a:buClr>
              <a:buSzPts val="1100"/>
              <a:buFont typeface="Arial"/>
              <a:buNone/>
            </a:pPr>
            <a:r>
              <a:rPr lang="en" sz="1200">
                <a:solidFill>
                  <a:srgbClr val="FFFFFF"/>
                </a:solidFill>
                <a:latin typeface="Varela Round"/>
                <a:ea typeface="Varela Round"/>
                <a:cs typeface="Varela Round"/>
                <a:sym typeface="Varela Round"/>
              </a:rPr>
              <a:t>We were amazed to realize that...</a:t>
            </a:r>
            <a:r>
              <a:rPr b="1" lang="en" sz="1800">
                <a:solidFill>
                  <a:srgbClr val="FFFFFF"/>
                </a:solidFill>
                <a:latin typeface="Varela Round"/>
                <a:ea typeface="Varela Round"/>
                <a:cs typeface="Varela Round"/>
                <a:sym typeface="Varela Round"/>
              </a:rPr>
              <a:t> </a:t>
            </a:r>
            <a:endParaRPr b="1" sz="1800">
              <a:solidFill>
                <a:srgbClr val="FFFFFF"/>
              </a:solidFill>
              <a:latin typeface="Varela Round"/>
              <a:ea typeface="Varela Round"/>
              <a:cs typeface="Varela Round"/>
              <a:sym typeface="Varela Round"/>
            </a:endParaRPr>
          </a:p>
          <a:p>
            <a:pPr indent="0" lvl="0" marL="0" rtl="0" algn="l">
              <a:lnSpc>
                <a:spcPct val="100000"/>
              </a:lnSpc>
              <a:spcBef>
                <a:spcPts val="0"/>
              </a:spcBef>
              <a:spcAft>
                <a:spcPts val="0"/>
              </a:spcAft>
              <a:buClr>
                <a:srgbClr val="000000"/>
              </a:buClr>
              <a:buSzPts val="1100"/>
              <a:buFont typeface="Arial"/>
              <a:buNone/>
            </a:pPr>
            <a:r>
              <a:rPr b="1" lang="en" sz="1800">
                <a:solidFill>
                  <a:schemeClr val="lt1"/>
                </a:solidFill>
                <a:latin typeface="Varela Round"/>
                <a:ea typeface="Varela Round"/>
                <a:cs typeface="Varela Round"/>
                <a:sym typeface="Varela Round"/>
              </a:rPr>
              <a:t>Michael preferred to talk about his experiences with others to solidify their memories.</a:t>
            </a:r>
            <a:endParaRPr b="1" sz="1800">
              <a:solidFill>
                <a:schemeClr val="lt1"/>
              </a:solidFill>
              <a:latin typeface="Varela Round"/>
              <a:ea typeface="Varela Round"/>
              <a:cs typeface="Varela Round"/>
              <a:sym typeface="Varela Round"/>
            </a:endParaRPr>
          </a:p>
          <a:p>
            <a:pPr indent="0" lvl="0" marL="0" rtl="0" algn="l">
              <a:lnSpc>
                <a:spcPct val="115000"/>
              </a:lnSpc>
              <a:spcBef>
                <a:spcPts val="0"/>
              </a:spcBef>
              <a:spcAft>
                <a:spcPts val="0"/>
              </a:spcAft>
              <a:buClr>
                <a:srgbClr val="000000"/>
              </a:buClr>
              <a:buSzPts val="1100"/>
              <a:buFont typeface="Arial"/>
              <a:buNone/>
            </a:pPr>
            <a:r>
              <a:t/>
            </a:r>
            <a:endParaRPr b="1" sz="1800">
              <a:solidFill>
                <a:schemeClr val="lt1"/>
              </a:solidFill>
              <a:latin typeface="Varela Round"/>
              <a:ea typeface="Varela Round"/>
              <a:cs typeface="Varela Round"/>
              <a:sym typeface="Varela Round"/>
            </a:endParaRPr>
          </a:p>
          <a:p>
            <a:pPr indent="0" lvl="0" marL="0" rtl="0" algn="l">
              <a:lnSpc>
                <a:spcPct val="115000"/>
              </a:lnSpc>
              <a:spcBef>
                <a:spcPts val="0"/>
              </a:spcBef>
              <a:spcAft>
                <a:spcPts val="0"/>
              </a:spcAft>
              <a:buClr>
                <a:srgbClr val="000000"/>
              </a:buClr>
              <a:buSzPts val="1100"/>
              <a:buFont typeface="Arial"/>
              <a:buNone/>
            </a:pPr>
            <a:r>
              <a:rPr lang="en" sz="1200">
                <a:solidFill>
                  <a:schemeClr val="lt1"/>
                </a:solidFill>
                <a:latin typeface="Varela Round"/>
                <a:ea typeface="Varela Round"/>
                <a:cs typeface="Varela Round"/>
                <a:sym typeface="Varela Round"/>
              </a:rPr>
              <a:t>It would be game-changing to... </a:t>
            </a:r>
            <a:endParaRPr sz="1200">
              <a:solidFill>
                <a:schemeClr val="lt1"/>
              </a:solidFill>
              <a:latin typeface="Varela Round"/>
              <a:ea typeface="Varela Round"/>
              <a:cs typeface="Varela Round"/>
              <a:sym typeface="Varela Round"/>
            </a:endParaRPr>
          </a:p>
          <a:p>
            <a:pPr indent="0" lvl="0" marL="0" rtl="0" algn="l">
              <a:lnSpc>
                <a:spcPct val="100000"/>
              </a:lnSpc>
              <a:spcBef>
                <a:spcPts val="0"/>
              </a:spcBef>
              <a:spcAft>
                <a:spcPts val="0"/>
              </a:spcAft>
              <a:buClr>
                <a:srgbClr val="000000"/>
              </a:buClr>
              <a:buSzPts val="1100"/>
              <a:buFont typeface="Arial"/>
              <a:buNone/>
            </a:pPr>
            <a:r>
              <a:rPr b="1" lang="en" sz="1800">
                <a:solidFill>
                  <a:schemeClr val="lt1"/>
                </a:solidFill>
                <a:latin typeface="Varela Round"/>
                <a:ea typeface="Varela Round"/>
                <a:cs typeface="Varela Round"/>
                <a:sym typeface="Varela Round"/>
              </a:rPr>
              <a:t>provide people with an “extro-spective” outlet to reflect out-loud about their personal thoughts, feelings, and emotions. </a:t>
            </a:r>
            <a:br>
              <a:rPr b="1" lang="en" sz="1800">
                <a:solidFill>
                  <a:srgbClr val="FFFFFF"/>
                </a:solidFill>
                <a:latin typeface="Varela Round"/>
                <a:ea typeface="Varela Round"/>
                <a:cs typeface="Varela Round"/>
                <a:sym typeface="Varela Round"/>
              </a:rPr>
            </a:br>
            <a:endParaRPr b="1" sz="1800">
              <a:solidFill>
                <a:srgbClr val="FFFFFF"/>
              </a:solidFill>
              <a:latin typeface="Varela Round"/>
              <a:ea typeface="Varela Round"/>
              <a:cs typeface="Varela Round"/>
              <a:sym typeface="Varela Rou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226" name="Shape 226"/>
        <p:cNvGrpSpPr/>
        <p:nvPr/>
      </p:nvGrpSpPr>
      <p:grpSpPr>
        <a:xfrm>
          <a:off x="0" y="0"/>
          <a:ext cx="0" cy="0"/>
          <a:chOff x="0" y="0"/>
          <a:chExt cx="0" cy="0"/>
        </a:xfrm>
      </p:grpSpPr>
      <p:sp>
        <p:nvSpPr>
          <p:cNvPr id="227" name="Google Shape;227;p33"/>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228" name="Google Shape;228;p33"/>
          <p:cNvSpPr txBox="1"/>
          <p:nvPr/>
        </p:nvSpPr>
        <p:spPr>
          <a:xfrm>
            <a:off x="1961100" y="1854075"/>
            <a:ext cx="5249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Varela Round"/>
              <a:ea typeface="Varela Round"/>
              <a:cs typeface="Varela Round"/>
              <a:sym typeface="Varela Round"/>
            </a:endParaRPr>
          </a:p>
        </p:txBody>
      </p:sp>
      <p:grpSp>
        <p:nvGrpSpPr>
          <p:cNvPr id="229" name="Google Shape;229;p33"/>
          <p:cNvGrpSpPr/>
          <p:nvPr/>
        </p:nvGrpSpPr>
        <p:grpSpPr>
          <a:xfrm>
            <a:off x="4328705" y="352364"/>
            <a:ext cx="486598" cy="768471"/>
            <a:chOff x="1979475" y="4289300"/>
            <a:chExt cx="322400" cy="509225"/>
          </a:xfrm>
        </p:grpSpPr>
        <p:sp>
          <p:nvSpPr>
            <p:cNvPr id="230" name="Google Shape;230;p33"/>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1" name="Google Shape;231;p33"/>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2" name="Google Shape;232;p33"/>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233" name="Google Shape;233;p33"/>
          <p:cNvPicPr preferRelativeResize="0"/>
          <p:nvPr/>
        </p:nvPicPr>
        <p:blipFill>
          <a:blip r:embed="rId3">
            <a:alphaModFix amt="86000"/>
          </a:blip>
          <a:stretch>
            <a:fillRect/>
          </a:stretch>
        </p:blipFill>
        <p:spPr>
          <a:xfrm>
            <a:off x="-6616" y="0"/>
            <a:ext cx="9157217" cy="5143500"/>
          </a:xfrm>
          <a:prstGeom prst="rect">
            <a:avLst/>
          </a:prstGeom>
          <a:noFill/>
          <a:ln>
            <a:noFill/>
          </a:ln>
        </p:spPr>
      </p:pic>
      <p:sp>
        <p:nvSpPr>
          <p:cNvPr id="234" name="Google Shape;234;p33"/>
          <p:cNvSpPr txBox="1"/>
          <p:nvPr/>
        </p:nvSpPr>
        <p:spPr>
          <a:xfrm>
            <a:off x="1050900" y="1120825"/>
            <a:ext cx="7069500" cy="26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B7B7B7"/>
                </a:solidFill>
                <a:latin typeface="Varela Round"/>
                <a:ea typeface="Varela Round"/>
                <a:cs typeface="Varela Round"/>
                <a:sym typeface="Varela Round"/>
              </a:rPr>
              <a:t>It would be game-changing to... </a:t>
            </a:r>
            <a:r>
              <a:rPr b="1" lang="en" sz="1800">
                <a:solidFill>
                  <a:srgbClr val="B7B7B7"/>
                </a:solidFill>
                <a:latin typeface="Varela Round"/>
                <a:ea typeface="Varela Round"/>
                <a:cs typeface="Varela Round"/>
                <a:sym typeface="Varela Round"/>
              </a:rPr>
              <a:t>provide people with an </a:t>
            </a:r>
            <a:r>
              <a:rPr b="1" lang="en" sz="1800">
                <a:solidFill>
                  <a:srgbClr val="FFD966"/>
                </a:solidFill>
                <a:latin typeface="Varela Round"/>
                <a:ea typeface="Varela Round"/>
                <a:cs typeface="Varela Round"/>
                <a:sym typeface="Varela Round"/>
              </a:rPr>
              <a:t>“extro-spective”</a:t>
            </a:r>
            <a:r>
              <a:rPr b="1" lang="en" sz="1800">
                <a:solidFill>
                  <a:srgbClr val="B7B7B7"/>
                </a:solidFill>
                <a:latin typeface="Varela Round"/>
                <a:ea typeface="Varela Round"/>
                <a:cs typeface="Varela Round"/>
                <a:sym typeface="Varela Round"/>
              </a:rPr>
              <a:t> medium to reflect out-loud about their personal thoughts, feelings, and emotions. </a:t>
            </a:r>
            <a:br>
              <a:rPr b="1" lang="en" sz="1800">
                <a:solidFill>
                  <a:srgbClr val="B7B7B7"/>
                </a:solidFill>
                <a:latin typeface="Varela Round"/>
                <a:ea typeface="Varela Round"/>
                <a:cs typeface="Varela Round"/>
                <a:sym typeface="Varela Round"/>
              </a:rPr>
            </a:br>
            <a:endParaRPr b="1" sz="1800">
              <a:solidFill>
                <a:srgbClr val="999999"/>
              </a:solidFill>
              <a:latin typeface="Varela Round"/>
              <a:ea typeface="Varela Round"/>
              <a:cs typeface="Varela Round"/>
              <a:sym typeface="Varela Rou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238" name="Shape 238"/>
        <p:cNvGrpSpPr/>
        <p:nvPr/>
      </p:nvGrpSpPr>
      <p:grpSpPr>
        <a:xfrm>
          <a:off x="0" y="0"/>
          <a:ext cx="0" cy="0"/>
          <a:chOff x="0" y="0"/>
          <a:chExt cx="0" cy="0"/>
        </a:xfrm>
      </p:grpSpPr>
      <p:sp>
        <p:nvSpPr>
          <p:cNvPr id="239" name="Google Shape;239;p34"/>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240" name="Google Shape;240;p34"/>
          <p:cNvSpPr txBox="1"/>
          <p:nvPr/>
        </p:nvSpPr>
        <p:spPr>
          <a:xfrm>
            <a:off x="1961100" y="1854075"/>
            <a:ext cx="5249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Varela Round"/>
              <a:ea typeface="Varela Round"/>
              <a:cs typeface="Varela Round"/>
              <a:sym typeface="Varela Round"/>
            </a:endParaRPr>
          </a:p>
        </p:txBody>
      </p:sp>
      <p:grpSp>
        <p:nvGrpSpPr>
          <p:cNvPr id="241" name="Google Shape;241;p34"/>
          <p:cNvGrpSpPr/>
          <p:nvPr/>
        </p:nvGrpSpPr>
        <p:grpSpPr>
          <a:xfrm>
            <a:off x="4328705" y="352364"/>
            <a:ext cx="486598" cy="768471"/>
            <a:chOff x="1979475" y="4289300"/>
            <a:chExt cx="322400" cy="509225"/>
          </a:xfrm>
        </p:grpSpPr>
        <p:sp>
          <p:nvSpPr>
            <p:cNvPr id="242" name="Google Shape;242;p34"/>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3" name="Google Shape;243;p34"/>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4" name="Google Shape;244;p34"/>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245" name="Google Shape;245;p34"/>
          <p:cNvPicPr preferRelativeResize="0"/>
          <p:nvPr/>
        </p:nvPicPr>
        <p:blipFill>
          <a:blip r:embed="rId3">
            <a:alphaModFix amt="86000"/>
          </a:blip>
          <a:stretch>
            <a:fillRect/>
          </a:stretch>
        </p:blipFill>
        <p:spPr>
          <a:xfrm>
            <a:off x="-6616" y="0"/>
            <a:ext cx="9157217" cy="5143500"/>
          </a:xfrm>
          <a:prstGeom prst="rect">
            <a:avLst/>
          </a:prstGeom>
          <a:noFill/>
          <a:ln>
            <a:noFill/>
          </a:ln>
        </p:spPr>
      </p:pic>
      <p:sp>
        <p:nvSpPr>
          <p:cNvPr id="246" name="Google Shape;246;p34"/>
          <p:cNvSpPr txBox="1"/>
          <p:nvPr/>
        </p:nvSpPr>
        <p:spPr>
          <a:xfrm>
            <a:off x="1050900" y="1120825"/>
            <a:ext cx="7069500" cy="26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B7B7B7"/>
                </a:solidFill>
                <a:latin typeface="Varela Round"/>
                <a:ea typeface="Varela Round"/>
                <a:cs typeface="Varela Round"/>
                <a:sym typeface="Varela Round"/>
              </a:rPr>
              <a:t>It would be game-changing to... </a:t>
            </a:r>
            <a:r>
              <a:rPr b="1" lang="en" sz="1800">
                <a:solidFill>
                  <a:srgbClr val="B7B7B7"/>
                </a:solidFill>
                <a:latin typeface="Varela Round"/>
                <a:ea typeface="Varela Round"/>
                <a:cs typeface="Varela Round"/>
                <a:sym typeface="Varela Round"/>
              </a:rPr>
              <a:t>provide people with</a:t>
            </a:r>
            <a:r>
              <a:rPr b="1" lang="en" sz="1800">
                <a:solidFill>
                  <a:srgbClr val="B7B7B7"/>
                </a:solidFill>
                <a:latin typeface="Varela Round"/>
                <a:ea typeface="Varela Round"/>
                <a:cs typeface="Varela Round"/>
                <a:sym typeface="Varela Round"/>
              </a:rPr>
              <a:t> an “extro-spective” </a:t>
            </a:r>
            <a:r>
              <a:rPr b="1" lang="en" sz="1800">
                <a:solidFill>
                  <a:srgbClr val="B7B7B7"/>
                </a:solidFill>
                <a:latin typeface="Varela Round"/>
                <a:ea typeface="Varela Round"/>
                <a:cs typeface="Varela Round"/>
                <a:sym typeface="Varela Round"/>
              </a:rPr>
              <a:t>medium to reflect out-loud about their personal thoughts, feelings, and emotions. </a:t>
            </a:r>
            <a:br>
              <a:rPr b="1" lang="en" sz="1800">
                <a:solidFill>
                  <a:srgbClr val="B7B7B7"/>
                </a:solidFill>
                <a:latin typeface="Varela Round"/>
                <a:ea typeface="Varela Round"/>
                <a:cs typeface="Varela Round"/>
                <a:sym typeface="Varela Round"/>
              </a:rPr>
            </a:br>
            <a:endParaRPr b="1" sz="1800">
              <a:solidFill>
                <a:srgbClr val="999999"/>
              </a:solidFill>
              <a:latin typeface="Varela Round"/>
              <a:ea typeface="Varela Round"/>
              <a:cs typeface="Varela Round"/>
              <a:sym typeface="Varela Round"/>
            </a:endParaRPr>
          </a:p>
        </p:txBody>
      </p:sp>
      <p:sp>
        <p:nvSpPr>
          <p:cNvPr id="247" name="Google Shape;247;p34"/>
          <p:cNvSpPr txBox="1"/>
          <p:nvPr/>
        </p:nvSpPr>
        <p:spPr>
          <a:xfrm>
            <a:off x="945750" y="2272200"/>
            <a:ext cx="7279800" cy="168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FFFF"/>
                </a:solidFill>
                <a:latin typeface="Varela Round"/>
                <a:ea typeface="Varela Round"/>
                <a:cs typeface="Varela Round"/>
                <a:sym typeface="Varela Round"/>
              </a:rPr>
              <a:t>Be “extro-spective” without involving other people?</a:t>
            </a:r>
            <a:endParaRPr b="1" sz="1800">
              <a:solidFill>
                <a:srgbClr val="FFFFFF"/>
              </a:solidFill>
              <a:latin typeface="Varela Round"/>
              <a:ea typeface="Varela Round"/>
              <a:cs typeface="Varela Round"/>
              <a:sym typeface="Varela Round"/>
            </a:endParaRPr>
          </a:p>
          <a:p>
            <a:pPr indent="0" lvl="0" marL="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FFFF"/>
                </a:solidFill>
                <a:latin typeface="Varela Round"/>
                <a:ea typeface="Varela Round"/>
                <a:cs typeface="Varela Round"/>
                <a:sym typeface="Varela Round"/>
              </a:rPr>
              <a:t>Make extrospective people more introspective or vice versa?</a:t>
            </a:r>
            <a:endParaRPr b="1" sz="1800">
              <a:solidFill>
                <a:srgbClr val="FFFFFF"/>
              </a:solidFill>
              <a:latin typeface="Varela Round"/>
              <a:ea typeface="Varela Round"/>
              <a:cs typeface="Varela Round"/>
              <a:sym typeface="Varela Round"/>
            </a:endParaRPr>
          </a:p>
          <a:p>
            <a:pPr indent="0" lvl="0" marL="45720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FFFF"/>
                </a:solidFill>
                <a:latin typeface="Varela Round"/>
                <a:ea typeface="Varela Round"/>
                <a:cs typeface="Varela Round"/>
                <a:sym typeface="Varela Round"/>
              </a:rPr>
              <a:t>Create a comfortable environment to share memories?</a:t>
            </a:r>
            <a:endParaRPr b="1" sz="1800">
              <a:solidFill>
                <a:srgbClr val="FFFFFF"/>
              </a:solidFill>
              <a:latin typeface="Varela Round"/>
              <a:ea typeface="Varela Round"/>
              <a:cs typeface="Varela Round"/>
              <a:sym typeface="Varela Round"/>
            </a:endParaRPr>
          </a:p>
          <a:p>
            <a:pPr indent="0" lvl="0" marL="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251" name="Shape 251"/>
        <p:cNvGrpSpPr/>
        <p:nvPr/>
      </p:nvGrpSpPr>
      <p:grpSpPr>
        <a:xfrm>
          <a:off x="0" y="0"/>
          <a:ext cx="0" cy="0"/>
          <a:chOff x="0" y="0"/>
          <a:chExt cx="0" cy="0"/>
        </a:xfrm>
      </p:grpSpPr>
      <p:sp>
        <p:nvSpPr>
          <p:cNvPr id="252" name="Google Shape;252;p35"/>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253" name="Google Shape;253;p35"/>
          <p:cNvSpPr txBox="1"/>
          <p:nvPr/>
        </p:nvSpPr>
        <p:spPr>
          <a:xfrm>
            <a:off x="1961100" y="1854075"/>
            <a:ext cx="5249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Varela Round"/>
              <a:ea typeface="Varela Round"/>
              <a:cs typeface="Varela Round"/>
              <a:sym typeface="Varela Round"/>
            </a:endParaRPr>
          </a:p>
        </p:txBody>
      </p:sp>
      <p:grpSp>
        <p:nvGrpSpPr>
          <p:cNvPr id="254" name="Google Shape;254;p35"/>
          <p:cNvGrpSpPr/>
          <p:nvPr/>
        </p:nvGrpSpPr>
        <p:grpSpPr>
          <a:xfrm>
            <a:off x="4328705" y="352364"/>
            <a:ext cx="486598" cy="768471"/>
            <a:chOff x="1979475" y="4289300"/>
            <a:chExt cx="322400" cy="509225"/>
          </a:xfrm>
        </p:grpSpPr>
        <p:sp>
          <p:nvSpPr>
            <p:cNvPr id="255" name="Google Shape;255;p35"/>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6" name="Google Shape;256;p35"/>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7" name="Google Shape;257;p35"/>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58" name="Google Shape;258;p35"/>
          <p:cNvSpPr txBox="1"/>
          <p:nvPr/>
        </p:nvSpPr>
        <p:spPr>
          <a:xfrm>
            <a:off x="1037250" y="1246200"/>
            <a:ext cx="7069500" cy="265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lt1"/>
                </a:solidFill>
                <a:latin typeface="Varela Round"/>
                <a:ea typeface="Varela Round"/>
                <a:cs typeface="Varela Round"/>
                <a:sym typeface="Varela Round"/>
              </a:rPr>
              <a:t>We met...</a:t>
            </a:r>
            <a:r>
              <a:rPr lang="en" sz="1800">
                <a:solidFill>
                  <a:schemeClr val="lt1"/>
                </a:solidFill>
                <a:latin typeface="Varela Round"/>
                <a:ea typeface="Varela Round"/>
                <a:cs typeface="Varela Round"/>
                <a:sym typeface="Varela Round"/>
              </a:rPr>
              <a:t> </a:t>
            </a:r>
            <a:endParaRPr sz="1800">
              <a:solidFill>
                <a:schemeClr val="lt1"/>
              </a:solidFill>
              <a:latin typeface="Varela Round"/>
              <a:ea typeface="Varela Round"/>
              <a:cs typeface="Varela Round"/>
              <a:sym typeface="Varela Round"/>
            </a:endParaRPr>
          </a:p>
          <a:p>
            <a:pPr indent="0" lvl="0" marL="0" rtl="0" algn="l">
              <a:spcBef>
                <a:spcPts val="0"/>
              </a:spcBef>
              <a:spcAft>
                <a:spcPts val="0"/>
              </a:spcAft>
              <a:buClr>
                <a:schemeClr val="dk1"/>
              </a:buClr>
              <a:buSzPts val="1100"/>
              <a:buFont typeface="Arial"/>
              <a:buNone/>
            </a:pPr>
            <a:r>
              <a:rPr b="1" lang="en" sz="1800">
                <a:solidFill>
                  <a:schemeClr val="lt1"/>
                </a:solidFill>
                <a:latin typeface="Varela Round"/>
                <a:ea typeface="Varela Round"/>
                <a:cs typeface="Varela Round"/>
                <a:sym typeface="Varela Round"/>
              </a:rPr>
              <a:t>Barr</a:t>
            </a:r>
            <a:r>
              <a:rPr b="1" lang="en" sz="1800">
                <a:solidFill>
                  <a:schemeClr val="lt1"/>
                </a:solidFill>
                <a:latin typeface="Varela Round"/>
                <a:ea typeface="Varela Round"/>
                <a:cs typeface="Varela Round"/>
                <a:sym typeface="Varela Round"/>
              </a:rPr>
              <a:t>, a psychiatrist in his early 70s.</a:t>
            </a:r>
            <a:endParaRPr b="1" sz="1800">
              <a:solidFill>
                <a:schemeClr val="lt1"/>
              </a:solidFill>
              <a:latin typeface="Varela Round"/>
              <a:ea typeface="Varela Round"/>
              <a:cs typeface="Varela Round"/>
              <a:sym typeface="Varela Round"/>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Varela Round"/>
              <a:ea typeface="Varela Round"/>
              <a:cs typeface="Varela Round"/>
              <a:sym typeface="Varela Round"/>
            </a:endParaRPr>
          </a:p>
          <a:p>
            <a:pPr indent="0" lvl="0" marL="0" rtl="0" algn="l">
              <a:lnSpc>
                <a:spcPct val="115000"/>
              </a:lnSpc>
              <a:spcBef>
                <a:spcPts val="0"/>
              </a:spcBef>
              <a:spcAft>
                <a:spcPts val="0"/>
              </a:spcAft>
              <a:buClr>
                <a:srgbClr val="000000"/>
              </a:buClr>
              <a:buSzPts val="1100"/>
              <a:buFont typeface="Arial"/>
              <a:buNone/>
            </a:pPr>
            <a:r>
              <a:rPr lang="en" sz="1200">
                <a:solidFill>
                  <a:srgbClr val="FFFFFF"/>
                </a:solidFill>
                <a:latin typeface="Varela Round"/>
                <a:ea typeface="Varela Round"/>
                <a:cs typeface="Varela Round"/>
                <a:sym typeface="Varela Round"/>
              </a:rPr>
              <a:t>We were amazed to realize that…</a:t>
            </a:r>
            <a:r>
              <a:rPr b="1" lang="en" sz="1800">
                <a:solidFill>
                  <a:srgbClr val="FFFFFF"/>
                </a:solidFill>
                <a:latin typeface="Varela Round"/>
                <a:ea typeface="Varela Round"/>
                <a:cs typeface="Varela Round"/>
                <a:sym typeface="Varela Round"/>
              </a:rPr>
              <a:t> </a:t>
            </a:r>
            <a:endParaRPr b="1" sz="1800">
              <a:solidFill>
                <a:srgbClr val="FFFFFF"/>
              </a:solidFill>
              <a:latin typeface="Varela Round"/>
              <a:ea typeface="Varela Round"/>
              <a:cs typeface="Varela Round"/>
              <a:sym typeface="Varela Round"/>
            </a:endParaRPr>
          </a:p>
          <a:p>
            <a:pPr indent="0" lvl="0" marL="0" rtl="0" algn="l">
              <a:lnSpc>
                <a:spcPct val="100000"/>
              </a:lnSpc>
              <a:spcBef>
                <a:spcPts val="0"/>
              </a:spcBef>
              <a:spcAft>
                <a:spcPts val="0"/>
              </a:spcAft>
              <a:buClr>
                <a:srgbClr val="000000"/>
              </a:buClr>
              <a:buSzPts val="1100"/>
              <a:buFont typeface="Arial"/>
              <a:buNone/>
            </a:pPr>
            <a:r>
              <a:rPr b="1" lang="en" sz="1800">
                <a:solidFill>
                  <a:schemeClr val="lt1"/>
                </a:solidFill>
                <a:latin typeface="Varela Round"/>
                <a:ea typeface="Varela Round"/>
                <a:cs typeface="Varela Round"/>
                <a:sym typeface="Varela Round"/>
              </a:rPr>
              <a:t>once he created intricate emotionally grounding drawings, it didn’t matter to him what happened to them. </a:t>
            </a:r>
            <a:endParaRPr b="1" sz="1800">
              <a:solidFill>
                <a:schemeClr val="lt1"/>
              </a:solidFill>
              <a:latin typeface="Varela Round"/>
              <a:ea typeface="Varela Round"/>
              <a:cs typeface="Varela Round"/>
              <a:sym typeface="Varela Round"/>
            </a:endParaRPr>
          </a:p>
          <a:p>
            <a:pPr indent="0" lvl="0" marL="0" rtl="0" algn="l">
              <a:lnSpc>
                <a:spcPct val="115000"/>
              </a:lnSpc>
              <a:spcBef>
                <a:spcPts val="0"/>
              </a:spcBef>
              <a:spcAft>
                <a:spcPts val="0"/>
              </a:spcAft>
              <a:buClr>
                <a:srgbClr val="000000"/>
              </a:buClr>
              <a:buSzPts val="1100"/>
              <a:buFont typeface="Arial"/>
              <a:buNone/>
            </a:pPr>
            <a:r>
              <a:t/>
            </a:r>
            <a:endParaRPr b="1" sz="1800">
              <a:solidFill>
                <a:schemeClr val="lt1"/>
              </a:solidFill>
              <a:latin typeface="Varela Round"/>
              <a:ea typeface="Varela Round"/>
              <a:cs typeface="Varela Round"/>
              <a:sym typeface="Varela Round"/>
            </a:endParaRPr>
          </a:p>
          <a:p>
            <a:pPr indent="0" lvl="0" marL="0" rtl="0" algn="l">
              <a:lnSpc>
                <a:spcPct val="115000"/>
              </a:lnSpc>
              <a:spcBef>
                <a:spcPts val="0"/>
              </a:spcBef>
              <a:spcAft>
                <a:spcPts val="0"/>
              </a:spcAft>
              <a:buClr>
                <a:srgbClr val="000000"/>
              </a:buClr>
              <a:buSzPts val="1100"/>
              <a:buFont typeface="Arial"/>
              <a:buNone/>
            </a:pPr>
            <a:r>
              <a:rPr lang="en" sz="1200">
                <a:solidFill>
                  <a:schemeClr val="lt1"/>
                </a:solidFill>
                <a:latin typeface="Varela Round"/>
                <a:ea typeface="Varela Round"/>
                <a:cs typeface="Varela Round"/>
                <a:sym typeface="Varela Round"/>
              </a:rPr>
              <a:t>It would be game-changing to… </a:t>
            </a:r>
            <a:endParaRPr sz="1200">
              <a:solidFill>
                <a:schemeClr val="lt1"/>
              </a:solidFill>
              <a:latin typeface="Varela Round"/>
              <a:ea typeface="Varela Round"/>
              <a:cs typeface="Varela Round"/>
              <a:sym typeface="Varela Round"/>
            </a:endParaRPr>
          </a:p>
          <a:p>
            <a:pPr indent="0" lvl="0" marL="0" rtl="0" algn="l">
              <a:lnSpc>
                <a:spcPct val="100000"/>
              </a:lnSpc>
              <a:spcBef>
                <a:spcPts val="0"/>
              </a:spcBef>
              <a:spcAft>
                <a:spcPts val="0"/>
              </a:spcAft>
              <a:buClr>
                <a:srgbClr val="000000"/>
              </a:buClr>
              <a:buSzPts val="1100"/>
              <a:buFont typeface="Arial"/>
              <a:buNone/>
            </a:pPr>
            <a:r>
              <a:rPr b="1" lang="en" sz="1800">
                <a:solidFill>
                  <a:schemeClr val="lt1"/>
                </a:solidFill>
                <a:latin typeface="Varela Round"/>
                <a:ea typeface="Varela Round"/>
                <a:cs typeface="Varela Round"/>
                <a:sym typeface="Varela Round"/>
              </a:rPr>
              <a:t>be able to cement memories without keeping physical artifacts.</a:t>
            </a:r>
            <a:endParaRPr b="1" sz="1800">
              <a:solidFill>
                <a:srgbClr val="FFFFFF"/>
              </a:solidFill>
              <a:latin typeface="Varela Round"/>
              <a:ea typeface="Varela Round"/>
              <a:cs typeface="Varela Round"/>
              <a:sym typeface="Varela Rou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262" name="Shape 262"/>
        <p:cNvGrpSpPr/>
        <p:nvPr/>
      </p:nvGrpSpPr>
      <p:grpSpPr>
        <a:xfrm>
          <a:off x="0" y="0"/>
          <a:ext cx="0" cy="0"/>
          <a:chOff x="0" y="0"/>
          <a:chExt cx="0" cy="0"/>
        </a:xfrm>
      </p:grpSpPr>
      <p:sp>
        <p:nvSpPr>
          <p:cNvPr id="263" name="Google Shape;263;p36"/>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264" name="Google Shape;264;p36"/>
          <p:cNvSpPr txBox="1"/>
          <p:nvPr/>
        </p:nvSpPr>
        <p:spPr>
          <a:xfrm>
            <a:off x="1961100" y="1854075"/>
            <a:ext cx="5249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Varela Round"/>
              <a:ea typeface="Varela Round"/>
              <a:cs typeface="Varela Round"/>
              <a:sym typeface="Varela Round"/>
            </a:endParaRPr>
          </a:p>
        </p:txBody>
      </p:sp>
      <p:grpSp>
        <p:nvGrpSpPr>
          <p:cNvPr id="265" name="Google Shape;265;p36"/>
          <p:cNvGrpSpPr/>
          <p:nvPr/>
        </p:nvGrpSpPr>
        <p:grpSpPr>
          <a:xfrm>
            <a:off x="4328705" y="352364"/>
            <a:ext cx="486598" cy="768471"/>
            <a:chOff x="1979475" y="4289300"/>
            <a:chExt cx="322400" cy="509225"/>
          </a:xfrm>
        </p:grpSpPr>
        <p:sp>
          <p:nvSpPr>
            <p:cNvPr id="266" name="Google Shape;266;p36"/>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7" name="Google Shape;267;p36"/>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8" name="Google Shape;268;p36"/>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269" name="Google Shape;269;p36"/>
          <p:cNvPicPr preferRelativeResize="0"/>
          <p:nvPr/>
        </p:nvPicPr>
        <p:blipFill>
          <a:blip r:embed="rId3">
            <a:alphaModFix amt="86000"/>
          </a:blip>
          <a:stretch>
            <a:fillRect/>
          </a:stretch>
        </p:blipFill>
        <p:spPr>
          <a:xfrm>
            <a:off x="-6616" y="0"/>
            <a:ext cx="9157217" cy="5143500"/>
          </a:xfrm>
          <a:prstGeom prst="rect">
            <a:avLst/>
          </a:prstGeom>
          <a:noFill/>
          <a:ln>
            <a:noFill/>
          </a:ln>
        </p:spPr>
      </p:pic>
      <p:sp>
        <p:nvSpPr>
          <p:cNvPr id="270" name="Google Shape;270;p36"/>
          <p:cNvSpPr txBox="1"/>
          <p:nvPr/>
        </p:nvSpPr>
        <p:spPr>
          <a:xfrm>
            <a:off x="1050900" y="1120825"/>
            <a:ext cx="7069500" cy="9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B7B7B7"/>
                </a:solidFill>
                <a:latin typeface="Varela Round"/>
                <a:ea typeface="Varela Round"/>
                <a:cs typeface="Varela Round"/>
                <a:sym typeface="Varela Round"/>
              </a:rPr>
              <a:t>It would be game-changing to... </a:t>
            </a:r>
            <a:r>
              <a:rPr lang="en" sz="1200">
                <a:solidFill>
                  <a:schemeClr val="lt1"/>
                </a:solidFill>
                <a:latin typeface="Varela Round"/>
                <a:ea typeface="Varela Round"/>
                <a:cs typeface="Varela Round"/>
                <a:sym typeface="Varela Round"/>
              </a:rPr>
              <a:t> </a:t>
            </a:r>
            <a:r>
              <a:rPr b="1" lang="en" sz="1800">
                <a:solidFill>
                  <a:srgbClr val="B7B7B7"/>
                </a:solidFill>
                <a:latin typeface="Varela Round"/>
                <a:ea typeface="Varela Round"/>
                <a:cs typeface="Varela Round"/>
                <a:sym typeface="Varela Round"/>
              </a:rPr>
              <a:t>to be able to </a:t>
            </a:r>
            <a:r>
              <a:rPr b="1" lang="en" sz="1800">
                <a:solidFill>
                  <a:srgbClr val="FFD966"/>
                </a:solidFill>
                <a:latin typeface="Varela Round"/>
                <a:ea typeface="Varela Round"/>
                <a:cs typeface="Varela Round"/>
                <a:sym typeface="Varela Round"/>
              </a:rPr>
              <a:t>cement</a:t>
            </a:r>
            <a:r>
              <a:rPr b="1" lang="en" sz="1800">
                <a:solidFill>
                  <a:srgbClr val="B7B7B7"/>
                </a:solidFill>
                <a:latin typeface="Varela Round"/>
                <a:ea typeface="Varela Round"/>
                <a:cs typeface="Varela Round"/>
                <a:sym typeface="Varela Round"/>
              </a:rPr>
              <a:t> memories </a:t>
            </a:r>
            <a:r>
              <a:rPr b="1" lang="en" sz="1800">
                <a:solidFill>
                  <a:srgbClr val="FFD966"/>
                </a:solidFill>
                <a:latin typeface="Varela Round"/>
                <a:ea typeface="Varela Round"/>
                <a:cs typeface="Varela Round"/>
                <a:sym typeface="Varela Round"/>
              </a:rPr>
              <a:t>without keeping physical artifacts</a:t>
            </a:r>
            <a:r>
              <a:rPr b="1" lang="en" sz="1800">
                <a:solidFill>
                  <a:srgbClr val="B7B7B7"/>
                </a:solidFill>
                <a:latin typeface="Varela Round"/>
                <a:ea typeface="Varela Round"/>
                <a:cs typeface="Varela Round"/>
                <a:sym typeface="Varela Round"/>
              </a:rPr>
              <a:t>.</a:t>
            </a:r>
            <a:br>
              <a:rPr b="1" lang="en" sz="1800">
                <a:solidFill>
                  <a:srgbClr val="B7B7B7"/>
                </a:solidFill>
                <a:latin typeface="Varela Round"/>
                <a:ea typeface="Varela Round"/>
                <a:cs typeface="Varela Round"/>
                <a:sym typeface="Varela Round"/>
              </a:rPr>
            </a:br>
            <a:endParaRPr b="1" sz="1800">
              <a:solidFill>
                <a:srgbClr val="999999"/>
              </a:solidFill>
              <a:latin typeface="Varela Round"/>
              <a:ea typeface="Varela Round"/>
              <a:cs typeface="Varela Round"/>
              <a:sym typeface="Varela Rou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83" name="Shape 83"/>
        <p:cNvGrpSpPr/>
        <p:nvPr/>
      </p:nvGrpSpPr>
      <p:grpSpPr>
        <a:xfrm>
          <a:off x="0" y="0"/>
          <a:ext cx="0" cy="0"/>
          <a:chOff x="0" y="0"/>
          <a:chExt cx="0" cy="0"/>
        </a:xfrm>
      </p:grpSpPr>
      <p:sp>
        <p:nvSpPr>
          <p:cNvPr id="84" name="Google Shape;84;p19"/>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85" name="Google Shape;85;p19"/>
          <p:cNvSpPr txBox="1"/>
          <p:nvPr/>
        </p:nvSpPr>
        <p:spPr>
          <a:xfrm>
            <a:off x="3406200" y="1115900"/>
            <a:ext cx="23316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Varela Round"/>
                <a:ea typeface="Varela Round"/>
                <a:cs typeface="Varela Round"/>
                <a:sym typeface="Varela Round"/>
              </a:rPr>
              <a:t>initial pov</a:t>
            </a:r>
            <a:endParaRPr b="1" sz="2400">
              <a:solidFill>
                <a:srgbClr val="FFFFFF"/>
              </a:solidFill>
              <a:latin typeface="Varela Round"/>
              <a:ea typeface="Varela Round"/>
              <a:cs typeface="Varela Round"/>
              <a:sym typeface="Varela Round"/>
            </a:endParaRPr>
          </a:p>
        </p:txBody>
      </p:sp>
      <p:grpSp>
        <p:nvGrpSpPr>
          <p:cNvPr id="86" name="Google Shape;86;p19"/>
          <p:cNvGrpSpPr/>
          <p:nvPr/>
        </p:nvGrpSpPr>
        <p:grpSpPr>
          <a:xfrm>
            <a:off x="4280975" y="357291"/>
            <a:ext cx="582050" cy="758612"/>
            <a:chOff x="2624850" y="4296000"/>
            <a:chExt cx="380400" cy="495825"/>
          </a:xfrm>
        </p:grpSpPr>
        <p:sp>
          <p:nvSpPr>
            <p:cNvPr id="87" name="Google Shape;87;p19"/>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 name="Google Shape;88;p19"/>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 name="Google Shape;89;p19"/>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0" name="Google Shape;90;p19"/>
          <p:cNvSpPr txBox="1"/>
          <p:nvPr/>
        </p:nvSpPr>
        <p:spPr>
          <a:xfrm>
            <a:off x="3125875" y="1625375"/>
            <a:ext cx="5033400" cy="265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200">
                <a:solidFill>
                  <a:srgbClr val="FFFFFF"/>
                </a:solidFill>
                <a:latin typeface="Varela Round"/>
                <a:ea typeface="Varela Round"/>
                <a:cs typeface="Varela Round"/>
                <a:sym typeface="Varela Round"/>
              </a:rPr>
              <a:t>We were amazed to realize that...</a:t>
            </a:r>
            <a:r>
              <a:rPr b="1" lang="en" sz="1800">
                <a:solidFill>
                  <a:srgbClr val="FFFFFF"/>
                </a:solidFill>
                <a:latin typeface="Varela Round"/>
                <a:ea typeface="Varela Round"/>
                <a:cs typeface="Varela Round"/>
                <a:sym typeface="Varela Round"/>
              </a:rPr>
              <a:t> memory is extremely </a:t>
            </a:r>
            <a:r>
              <a:rPr b="1" lang="en" sz="1800">
                <a:solidFill>
                  <a:srgbClr val="FFF2CC"/>
                </a:solidFill>
                <a:latin typeface="Varela Round"/>
                <a:ea typeface="Varela Round"/>
                <a:cs typeface="Varela Round"/>
                <a:sym typeface="Varela Round"/>
              </a:rPr>
              <a:t>sensory</a:t>
            </a:r>
            <a:r>
              <a:rPr b="1" lang="en" sz="1800">
                <a:solidFill>
                  <a:srgbClr val="FFFFFF"/>
                </a:solidFill>
                <a:latin typeface="Varela Round"/>
                <a:ea typeface="Varela Round"/>
                <a:cs typeface="Varela Round"/>
                <a:sym typeface="Varela Round"/>
              </a:rPr>
              <a:t>, whereby songs and physical objects evoke certain </a:t>
            </a:r>
            <a:r>
              <a:rPr b="1" lang="en" sz="1800">
                <a:solidFill>
                  <a:srgbClr val="FFF2CC"/>
                </a:solidFill>
                <a:latin typeface="Varela Round"/>
                <a:ea typeface="Varela Round"/>
                <a:cs typeface="Varela Round"/>
                <a:sym typeface="Varela Round"/>
              </a:rPr>
              <a:t>emotions and feelings</a:t>
            </a:r>
            <a:r>
              <a:rPr b="1" lang="en" sz="1800">
                <a:solidFill>
                  <a:srgbClr val="FFFFFF"/>
                </a:solidFill>
                <a:latin typeface="Varela Round"/>
                <a:ea typeface="Varela Round"/>
                <a:cs typeface="Varela Round"/>
                <a:sym typeface="Varela Round"/>
              </a:rPr>
              <a:t> pertaining to that memory.</a:t>
            </a:r>
            <a:endParaRPr b="1" sz="1800">
              <a:solidFill>
                <a:srgbClr val="FFFFFF"/>
              </a:solidFill>
              <a:latin typeface="Varela Round"/>
              <a:ea typeface="Varela Round"/>
              <a:cs typeface="Varela Round"/>
              <a:sym typeface="Varela Round"/>
            </a:endParaRPr>
          </a:p>
          <a:p>
            <a:pPr indent="0" lvl="0" marL="0" rtl="0" algn="l">
              <a:spcBef>
                <a:spcPts val="0"/>
              </a:spcBef>
              <a:spcAft>
                <a:spcPts val="0"/>
              </a:spcAft>
              <a:buClr>
                <a:srgbClr val="000000"/>
              </a:buClr>
              <a:buSzPts val="1100"/>
              <a:buFont typeface="Arial"/>
              <a:buNone/>
            </a:pPr>
            <a:br>
              <a:rPr b="1" lang="en" sz="1800">
                <a:solidFill>
                  <a:srgbClr val="FFFFFF"/>
                </a:solidFill>
                <a:latin typeface="Varela Round"/>
                <a:ea typeface="Varela Round"/>
                <a:cs typeface="Varela Round"/>
                <a:sym typeface="Varela Round"/>
              </a:rPr>
            </a:br>
            <a:r>
              <a:rPr lang="en" sz="1200">
                <a:solidFill>
                  <a:srgbClr val="FFFFFF"/>
                </a:solidFill>
                <a:latin typeface="Varela Round"/>
                <a:ea typeface="Varela Round"/>
                <a:cs typeface="Varela Round"/>
                <a:sym typeface="Varela Round"/>
              </a:rPr>
              <a:t>It would be game-changing to...</a:t>
            </a:r>
            <a:r>
              <a:rPr b="1" lang="en" sz="1800">
                <a:solidFill>
                  <a:srgbClr val="FFFFFF"/>
                </a:solidFill>
                <a:latin typeface="Varela Round"/>
                <a:ea typeface="Varela Round"/>
                <a:cs typeface="Varela Round"/>
                <a:sym typeface="Varela Round"/>
              </a:rPr>
              <a:t> give people a </a:t>
            </a:r>
            <a:r>
              <a:rPr b="1" lang="en" sz="1800">
                <a:solidFill>
                  <a:srgbClr val="FFF2CC"/>
                </a:solidFill>
                <a:latin typeface="Varela Round"/>
                <a:ea typeface="Varela Round"/>
                <a:cs typeface="Varela Round"/>
                <a:sym typeface="Varela Round"/>
              </a:rPr>
              <a:t>multimodal outlet</a:t>
            </a:r>
            <a:r>
              <a:rPr b="1" lang="en" sz="1800">
                <a:solidFill>
                  <a:srgbClr val="FFFFFF"/>
                </a:solidFill>
                <a:latin typeface="Varela Round"/>
                <a:ea typeface="Varela Round"/>
                <a:cs typeface="Varela Round"/>
                <a:sym typeface="Varela Round"/>
              </a:rPr>
              <a:t> to express their emotions.</a:t>
            </a:r>
            <a:br>
              <a:rPr b="1" lang="en" sz="1800">
                <a:solidFill>
                  <a:srgbClr val="FFFFFF"/>
                </a:solidFill>
                <a:latin typeface="Varela Round"/>
                <a:ea typeface="Varela Round"/>
                <a:cs typeface="Varela Round"/>
                <a:sym typeface="Varela Round"/>
              </a:rPr>
            </a:br>
            <a:endParaRPr b="1" sz="1800">
              <a:solidFill>
                <a:srgbClr val="FFFFFF"/>
              </a:solidFill>
              <a:latin typeface="Varela Round"/>
              <a:ea typeface="Varela Round"/>
              <a:cs typeface="Varela Round"/>
              <a:sym typeface="Varela Round"/>
            </a:endParaRPr>
          </a:p>
        </p:txBody>
      </p:sp>
      <p:sp>
        <p:nvSpPr>
          <p:cNvPr id="91" name="Google Shape;91;p19"/>
          <p:cNvSpPr txBox="1"/>
          <p:nvPr/>
        </p:nvSpPr>
        <p:spPr>
          <a:xfrm>
            <a:off x="1074050" y="1525100"/>
            <a:ext cx="17046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Varela Round"/>
                <a:ea typeface="Varela Round"/>
                <a:cs typeface="Varela Round"/>
                <a:sym typeface="Varela Round"/>
              </a:rPr>
              <a:t>We met Kasia</a:t>
            </a:r>
            <a:endParaRPr sz="1800"/>
          </a:p>
        </p:txBody>
      </p:sp>
      <p:sp>
        <p:nvSpPr>
          <p:cNvPr id="92" name="Google Shape;92;p19"/>
          <p:cNvSpPr/>
          <p:nvPr/>
        </p:nvSpPr>
        <p:spPr>
          <a:xfrm>
            <a:off x="2941838" y="872125"/>
            <a:ext cx="110050" cy="3399250"/>
          </a:xfrm>
          <a:prstGeom prst="flowChartProcess">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9"/>
          <p:cNvPicPr preferRelativeResize="0"/>
          <p:nvPr/>
        </p:nvPicPr>
        <p:blipFill rotWithShape="1">
          <a:blip r:embed="rId3">
            <a:alphaModFix/>
          </a:blip>
          <a:srcRect b="9488" l="0" r="0" t="9480"/>
          <a:stretch/>
        </p:blipFill>
        <p:spPr>
          <a:xfrm>
            <a:off x="1031600" y="1984825"/>
            <a:ext cx="1789500" cy="17142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274" name="Shape 274"/>
        <p:cNvGrpSpPr/>
        <p:nvPr/>
      </p:nvGrpSpPr>
      <p:grpSpPr>
        <a:xfrm>
          <a:off x="0" y="0"/>
          <a:ext cx="0" cy="0"/>
          <a:chOff x="0" y="0"/>
          <a:chExt cx="0" cy="0"/>
        </a:xfrm>
      </p:grpSpPr>
      <p:sp>
        <p:nvSpPr>
          <p:cNvPr id="275" name="Google Shape;275;p37"/>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276" name="Google Shape;276;p37"/>
          <p:cNvSpPr txBox="1"/>
          <p:nvPr/>
        </p:nvSpPr>
        <p:spPr>
          <a:xfrm>
            <a:off x="1961100" y="1854075"/>
            <a:ext cx="5249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Varela Round"/>
              <a:ea typeface="Varela Round"/>
              <a:cs typeface="Varela Round"/>
              <a:sym typeface="Varela Round"/>
            </a:endParaRPr>
          </a:p>
        </p:txBody>
      </p:sp>
      <p:grpSp>
        <p:nvGrpSpPr>
          <p:cNvPr id="277" name="Google Shape;277;p37"/>
          <p:cNvGrpSpPr/>
          <p:nvPr/>
        </p:nvGrpSpPr>
        <p:grpSpPr>
          <a:xfrm>
            <a:off x="4328705" y="352364"/>
            <a:ext cx="486598" cy="768471"/>
            <a:chOff x="1979475" y="4289300"/>
            <a:chExt cx="322400" cy="509225"/>
          </a:xfrm>
        </p:grpSpPr>
        <p:sp>
          <p:nvSpPr>
            <p:cNvPr id="278" name="Google Shape;278;p37"/>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79" name="Google Shape;279;p37"/>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0" name="Google Shape;280;p37"/>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281" name="Google Shape;281;p37"/>
          <p:cNvPicPr preferRelativeResize="0"/>
          <p:nvPr/>
        </p:nvPicPr>
        <p:blipFill>
          <a:blip r:embed="rId3">
            <a:alphaModFix amt="86000"/>
          </a:blip>
          <a:stretch>
            <a:fillRect/>
          </a:stretch>
        </p:blipFill>
        <p:spPr>
          <a:xfrm>
            <a:off x="-6616" y="0"/>
            <a:ext cx="9157217" cy="5143500"/>
          </a:xfrm>
          <a:prstGeom prst="rect">
            <a:avLst/>
          </a:prstGeom>
          <a:noFill/>
          <a:ln>
            <a:noFill/>
          </a:ln>
        </p:spPr>
      </p:pic>
      <p:sp>
        <p:nvSpPr>
          <p:cNvPr id="282" name="Google Shape;282;p37"/>
          <p:cNvSpPr txBox="1"/>
          <p:nvPr/>
        </p:nvSpPr>
        <p:spPr>
          <a:xfrm>
            <a:off x="1050900" y="1120825"/>
            <a:ext cx="7069500" cy="9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B7B7B7"/>
                </a:solidFill>
                <a:latin typeface="Varela Round"/>
                <a:ea typeface="Varela Round"/>
                <a:cs typeface="Varela Round"/>
                <a:sym typeface="Varela Round"/>
              </a:rPr>
              <a:t>It would be game-changing to... </a:t>
            </a:r>
            <a:r>
              <a:rPr lang="en" sz="1200">
                <a:solidFill>
                  <a:schemeClr val="lt1"/>
                </a:solidFill>
                <a:latin typeface="Varela Round"/>
                <a:ea typeface="Varela Round"/>
                <a:cs typeface="Varela Round"/>
                <a:sym typeface="Varela Round"/>
              </a:rPr>
              <a:t> </a:t>
            </a:r>
            <a:r>
              <a:rPr b="1" lang="en" sz="1800">
                <a:solidFill>
                  <a:srgbClr val="B7B7B7"/>
                </a:solidFill>
                <a:latin typeface="Varela Round"/>
                <a:ea typeface="Varela Round"/>
                <a:cs typeface="Varela Round"/>
                <a:sym typeface="Varela Round"/>
              </a:rPr>
              <a:t>t</a:t>
            </a:r>
            <a:r>
              <a:rPr b="1" lang="en" sz="1800">
                <a:solidFill>
                  <a:srgbClr val="B7B7B7"/>
                </a:solidFill>
                <a:latin typeface="Varela Round"/>
                <a:ea typeface="Varela Round"/>
                <a:cs typeface="Varela Round"/>
                <a:sym typeface="Varela Round"/>
              </a:rPr>
              <a:t>o be able to cement memories without keeping physical artifacts.</a:t>
            </a:r>
            <a:br>
              <a:rPr b="1" lang="en" sz="1800">
                <a:solidFill>
                  <a:srgbClr val="B7B7B7"/>
                </a:solidFill>
                <a:latin typeface="Varela Round"/>
                <a:ea typeface="Varela Round"/>
                <a:cs typeface="Varela Round"/>
                <a:sym typeface="Varela Round"/>
              </a:rPr>
            </a:br>
            <a:endParaRPr b="1" sz="1800">
              <a:solidFill>
                <a:srgbClr val="999999"/>
              </a:solidFill>
              <a:latin typeface="Varela Round"/>
              <a:ea typeface="Varela Round"/>
              <a:cs typeface="Varela Round"/>
              <a:sym typeface="Varela Round"/>
            </a:endParaRPr>
          </a:p>
        </p:txBody>
      </p:sp>
      <p:sp>
        <p:nvSpPr>
          <p:cNvPr id="283" name="Google Shape;283;p37"/>
          <p:cNvSpPr txBox="1"/>
          <p:nvPr/>
        </p:nvSpPr>
        <p:spPr>
          <a:xfrm>
            <a:off x="1577238" y="2261175"/>
            <a:ext cx="5989500" cy="168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FFFF"/>
                </a:solidFill>
                <a:latin typeface="Varela Round"/>
                <a:ea typeface="Varela Round"/>
                <a:cs typeface="Varela Round"/>
                <a:sym typeface="Varela Round"/>
              </a:rPr>
              <a:t>Use behavioral practices to cement memories?</a:t>
            </a:r>
            <a:endParaRPr b="1" sz="1800">
              <a:solidFill>
                <a:srgbClr val="FFFFFF"/>
              </a:solidFill>
              <a:latin typeface="Varela Round"/>
              <a:ea typeface="Varela Round"/>
              <a:cs typeface="Varela Round"/>
              <a:sym typeface="Varela Round"/>
            </a:endParaRPr>
          </a:p>
          <a:p>
            <a:pPr indent="0" lvl="0" marL="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FFFF"/>
                </a:solidFill>
                <a:latin typeface="Varela Round"/>
                <a:ea typeface="Varela Round"/>
                <a:cs typeface="Varela Round"/>
                <a:sym typeface="Varela Round"/>
              </a:rPr>
              <a:t>Cement memories at the time of formation?</a:t>
            </a:r>
            <a:endParaRPr b="1" sz="1800">
              <a:solidFill>
                <a:srgbClr val="FFFFFF"/>
              </a:solidFill>
              <a:latin typeface="Varela Round"/>
              <a:ea typeface="Varela Round"/>
              <a:cs typeface="Varela Round"/>
              <a:sym typeface="Varela Round"/>
            </a:endParaRPr>
          </a:p>
          <a:p>
            <a:pPr indent="0" lvl="0" marL="45720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FFFF"/>
                </a:solidFill>
                <a:latin typeface="Varela Round"/>
                <a:ea typeface="Varela Round"/>
                <a:cs typeface="Varela Round"/>
                <a:sym typeface="Varela Round"/>
              </a:rPr>
              <a:t>Make something physical feel fleeting?</a:t>
            </a:r>
            <a:endParaRPr b="1" sz="1800">
              <a:solidFill>
                <a:srgbClr val="FFFFFF"/>
              </a:solidFill>
              <a:latin typeface="Varela Round"/>
              <a:ea typeface="Varela Round"/>
              <a:cs typeface="Varela Round"/>
              <a:sym typeface="Varela Round"/>
            </a:endParaRPr>
          </a:p>
          <a:p>
            <a:pPr indent="0" lvl="0" marL="0" rtl="0" algn="l">
              <a:lnSpc>
                <a:spcPct val="115000"/>
              </a:lnSpc>
              <a:spcBef>
                <a:spcPts val="0"/>
              </a:spcBef>
              <a:spcAft>
                <a:spcPts val="0"/>
              </a:spcAft>
              <a:buClr>
                <a:schemeClr val="dk1"/>
              </a:buClr>
              <a:buSzPts val="1100"/>
              <a:buFont typeface="Arial"/>
              <a:buNone/>
            </a:pPr>
            <a:r>
              <a:t/>
            </a:r>
            <a:endParaRPr b="1" sz="1800">
              <a:solidFill>
                <a:srgbClr val="FFD966"/>
              </a:solidFill>
              <a:latin typeface="Varela Round"/>
              <a:ea typeface="Varela Round"/>
              <a:cs typeface="Varela Round"/>
              <a:sym typeface="Varela Rou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287" name="Shape 287"/>
        <p:cNvGrpSpPr/>
        <p:nvPr/>
      </p:nvGrpSpPr>
      <p:grpSpPr>
        <a:xfrm>
          <a:off x="0" y="0"/>
          <a:ext cx="0" cy="0"/>
          <a:chOff x="0" y="0"/>
          <a:chExt cx="0" cy="0"/>
        </a:xfrm>
      </p:grpSpPr>
      <p:sp>
        <p:nvSpPr>
          <p:cNvPr id="288" name="Google Shape;288;p38"/>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289" name="Google Shape;289;p38"/>
          <p:cNvSpPr txBox="1"/>
          <p:nvPr/>
        </p:nvSpPr>
        <p:spPr>
          <a:xfrm>
            <a:off x="1961100" y="1854075"/>
            <a:ext cx="5249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200">
              <a:solidFill>
                <a:srgbClr val="FFFFFF"/>
              </a:solidFill>
              <a:latin typeface="Varela Round"/>
              <a:ea typeface="Varela Round"/>
              <a:cs typeface="Varela Round"/>
              <a:sym typeface="Varela Round"/>
            </a:endParaRPr>
          </a:p>
        </p:txBody>
      </p:sp>
      <p:grpSp>
        <p:nvGrpSpPr>
          <p:cNvPr id="290" name="Google Shape;290;p38"/>
          <p:cNvGrpSpPr/>
          <p:nvPr/>
        </p:nvGrpSpPr>
        <p:grpSpPr>
          <a:xfrm>
            <a:off x="4328705" y="352364"/>
            <a:ext cx="486598" cy="768471"/>
            <a:chOff x="1979475" y="4289300"/>
            <a:chExt cx="322400" cy="509225"/>
          </a:xfrm>
        </p:grpSpPr>
        <p:sp>
          <p:nvSpPr>
            <p:cNvPr id="291" name="Google Shape;291;p38"/>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2" name="Google Shape;292;p38"/>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3" name="Google Shape;293;p38"/>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294" name="Google Shape;294;p38"/>
          <p:cNvPicPr preferRelativeResize="0"/>
          <p:nvPr/>
        </p:nvPicPr>
        <p:blipFill>
          <a:blip r:embed="rId3">
            <a:alphaModFix amt="86000"/>
          </a:blip>
          <a:stretch>
            <a:fillRect/>
          </a:stretch>
        </p:blipFill>
        <p:spPr>
          <a:xfrm>
            <a:off x="-6616" y="0"/>
            <a:ext cx="9157217" cy="5143500"/>
          </a:xfrm>
          <a:prstGeom prst="rect">
            <a:avLst/>
          </a:prstGeom>
          <a:noFill/>
          <a:ln>
            <a:noFill/>
          </a:ln>
        </p:spPr>
      </p:pic>
      <p:sp>
        <p:nvSpPr>
          <p:cNvPr id="295" name="Google Shape;295;p38"/>
          <p:cNvSpPr txBox="1"/>
          <p:nvPr/>
        </p:nvSpPr>
        <p:spPr>
          <a:xfrm>
            <a:off x="1050900" y="1120825"/>
            <a:ext cx="7069500" cy="9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B7B7B7"/>
                </a:solidFill>
                <a:latin typeface="Varela Round"/>
                <a:ea typeface="Varela Round"/>
                <a:cs typeface="Varela Round"/>
                <a:sym typeface="Varela Round"/>
              </a:rPr>
              <a:t>It would be game-changing to... </a:t>
            </a:r>
            <a:r>
              <a:rPr lang="en" sz="1200">
                <a:solidFill>
                  <a:schemeClr val="lt1"/>
                </a:solidFill>
                <a:latin typeface="Varela Round"/>
                <a:ea typeface="Varela Round"/>
                <a:cs typeface="Varela Round"/>
                <a:sym typeface="Varela Round"/>
              </a:rPr>
              <a:t> </a:t>
            </a:r>
            <a:r>
              <a:rPr b="1" lang="en" sz="1800">
                <a:solidFill>
                  <a:srgbClr val="B7B7B7"/>
                </a:solidFill>
                <a:latin typeface="Varela Round"/>
                <a:ea typeface="Varela Round"/>
                <a:cs typeface="Varela Round"/>
                <a:sym typeface="Varela Round"/>
              </a:rPr>
              <a:t>to be able to cement memories without keeping physical artifacts.</a:t>
            </a:r>
            <a:br>
              <a:rPr b="1" lang="en" sz="1800">
                <a:solidFill>
                  <a:srgbClr val="B7B7B7"/>
                </a:solidFill>
                <a:latin typeface="Varela Round"/>
                <a:ea typeface="Varela Round"/>
                <a:cs typeface="Varela Round"/>
                <a:sym typeface="Varela Round"/>
              </a:rPr>
            </a:br>
            <a:endParaRPr b="1" sz="1800">
              <a:solidFill>
                <a:srgbClr val="999999"/>
              </a:solidFill>
              <a:latin typeface="Varela Round"/>
              <a:ea typeface="Varela Round"/>
              <a:cs typeface="Varela Round"/>
              <a:sym typeface="Varela Round"/>
            </a:endParaRPr>
          </a:p>
        </p:txBody>
      </p:sp>
      <p:sp>
        <p:nvSpPr>
          <p:cNvPr id="296" name="Google Shape;296;p38"/>
          <p:cNvSpPr txBox="1"/>
          <p:nvPr/>
        </p:nvSpPr>
        <p:spPr>
          <a:xfrm>
            <a:off x="1577238" y="2261175"/>
            <a:ext cx="5989500" cy="168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FFFF"/>
                </a:solidFill>
                <a:latin typeface="Varela Round"/>
                <a:ea typeface="Varela Round"/>
                <a:cs typeface="Varela Round"/>
                <a:sym typeface="Varela Round"/>
              </a:rPr>
              <a:t>Use behavioral practices to cement memories?</a:t>
            </a:r>
            <a:endParaRPr b="1" sz="1800">
              <a:solidFill>
                <a:srgbClr val="FFFFFF"/>
              </a:solidFill>
              <a:latin typeface="Varela Round"/>
              <a:ea typeface="Varela Round"/>
              <a:cs typeface="Varela Round"/>
              <a:sym typeface="Varela Round"/>
            </a:endParaRPr>
          </a:p>
          <a:p>
            <a:pPr indent="0" lvl="0" marL="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D966"/>
                </a:solidFill>
                <a:latin typeface="Varela Round"/>
                <a:ea typeface="Varela Round"/>
                <a:cs typeface="Varela Round"/>
                <a:sym typeface="Varela Round"/>
              </a:rPr>
              <a:t>Cement memories at the time of formation?</a:t>
            </a:r>
            <a:endParaRPr b="1" sz="1800">
              <a:solidFill>
                <a:srgbClr val="FFD966"/>
              </a:solidFill>
              <a:latin typeface="Varela Round"/>
              <a:ea typeface="Varela Round"/>
              <a:cs typeface="Varela Round"/>
              <a:sym typeface="Varela Round"/>
            </a:endParaRPr>
          </a:p>
          <a:p>
            <a:pPr indent="0" lvl="0" marL="45720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a:p>
            <a:pPr indent="-342900" lvl="0" marL="457200" rtl="0" algn="l">
              <a:lnSpc>
                <a:spcPct val="115000"/>
              </a:lnSpc>
              <a:spcBef>
                <a:spcPts val="0"/>
              </a:spcBef>
              <a:spcAft>
                <a:spcPts val="0"/>
              </a:spcAft>
              <a:buClr>
                <a:srgbClr val="FFD966"/>
              </a:buClr>
              <a:buSzPts val="1800"/>
              <a:buFont typeface="Varela Round"/>
              <a:buAutoNum type="arabicPeriod"/>
            </a:pPr>
            <a:r>
              <a:rPr b="1" lang="en" sz="1800">
                <a:solidFill>
                  <a:srgbClr val="FFFFFF"/>
                </a:solidFill>
                <a:latin typeface="Varela Round"/>
                <a:ea typeface="Varela Round"/>
                <a:cs typeface="Varela Round"/>
                <a:sym typeface="Varela Round"/>
              </a:rPr>
              <a:t>Make something physical feel fleeting?</a:t>
            </a:r>
            <a:endParaRPr b="1" sz="1800">
              <a:solidFill>
                <a:srgbClr val="FFFFFF"/>
              </a:solidFill>
              <a:latin typeface="Varela Round"/>
              <a:ea typeface="Varela Round"/>
              <a:cs typeface="Varela Round"/>
              <a:sym typeface="Varela Round"/>
            </a:endParaRPr>
          </a:p>
          <a:p>
            <a:pPr indent="0" lvl="0" marL="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300" name="Shape 300"/>
        <p:cNvGrpSpPr/>
        <p:nvPr/>
      </p:nvGrpSpPr>
      <p:grpSpPr>
        <a:xfrm>
          <a:off x="0" y="0"/>
          <a:ext cx="0" cy="0"/>
          <a:chOff x="0" y="0"/>
          <a:chExt cx="0" cy="0"/>
        </a:xfrm>
      </p:grpSpPr>
      <p:pic>
        <p:nvPicPr>
          <p:cNvPr id="301" name="Google Shape;301;p39"/>
          <p:cNvPicPr preferRelativeResize="0"/>
          <p:nvPr/>
        </p:nvPicPr>
        <p:blipFill>
          <a:blip r:embed="rId3">
            <a:alphaModFix/>
          </a:blip>
          <a:stretch>
            <a:fillRect/>
          </a:stretch>
        </p:blipFill>
        <p:spPr>
          <a:xfrm>
            <a:off x="4315200" y="458500"/>
            <a:ext cx="513600" cy="676730"/>
          </a:xfrm>
          <a:prstGeom prst="rect">
            <a:avLst/>
          </a:prstGeom>
          <a:noFill/>
          <a:ln>
            <a:noFill/>
          </a:ln>
        </p:spPr>
      </p:pic>
      <p:sp>
        <p:nvSpPr>
          <p:cNvPr id="302" name="Google Shape;302;p39"/>
          <p:cNvSpPr txBox="1"/>
          <p:nvPr/>
        </p:nvSpPr>
        <p:spPr>
          <a:xfrm>
            <a:off x="3072000" y="-55125"/>
            <a:ext cx="30000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Varela Round"/>
                <a:ea typeface="Varela Round"/>
                <a:cs typeface="Varela Round"/>
                <a:sym typeface="Varela Round"/>
              </a:rPr>
              <a:t>HMW’s</a:t>
            </a:r>
            <a:endParaRPr b="1" sz="2400">
              <a:solidFill>
                <a:schemeClr val="lt1"/>
              </a:solidFill>
              <a:latin typeface="Varela Round"/>
              <a:ea typeface="Varela Round"/>
              <a:cs typeface="Varela Round"/>
              <a:sym typeface="Varela Round"/>
            </a:endParaRPr>
          </a:p>
        </p:txBody>
      </p:sp>
      <p:sp>
        <p:nvSpPr>
          <p:cNvPr id="303" name="Google Shape;303;p39"/>
          <p:cNvSpPr txBox="1"/>
          <p:nvPr/>
        </p:nvSpPr>
        <p:spPr>
          <a:xfrm>
            <a:off x="1293300" y="1930000"/>
            <a:ext cx="7696200" cy="1687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2CC"/>
              </a:buClr>
              <a:buSzPts val="1800"/>
              <a:buFont typeface="Varela Round"/>
              <a:buAutoNum type="arabicPeriod"/>
            </a:pPr>
            <a:r>
              <a:rPr b="1" lang="en" sz="1800">
                <a:solidFill>
                  <a:srgbClr val="FFFFFF"/>
                </a:solidFill>
                <a:latin typeface="Varela Round"/>
                <a:ea typeface="Varela Round"/>
                <a:cs typeface="Varela Round"/>
                <a:sym typeface="Varela Round"/>
              </a:rPr>
              <a:t>Incentivize people to consistently record experiences?</a:t>
            </a:r>
            <a:endParaRPr b="1" sz="1800">
              <a:solidFill>
                <a:srgbClr val="FFFFFF"/>
              </a:solidFill>
              <a:latin typeface="Varela Round"/>
              <a:ea typeface="Varela Round"/>
              <a:cs typeface="Varela Round"/>
              <a:sym typeface="Varela Round"/>
            </a:endParaRPr>
          </a:p>
          <a:p>
            <a:pPr indent="0" lvl="0" marL="0" rtl="0" algn="l">
              <a:lnSpc>
                <a:spcPct val="115000"/>
              </a:lnSpc>
              <a:spcBef>
                <a:spcPts val="0"/>
              </a:spcBef>
              <a:spcAft>
                <a:spcPts val="0"/>
              </a:spcAft>
              <a:buNone/>
            </a:pPr>
            <a:r>
              <a:t/>
            </a:r>
            <a:endParaRPr b="1" sz="1800">
              <a:solidFill>
                <a:srgbClr val="FFFFFF"/>
              </a:solidFill>
              <a:latin typeface="Varela Round"/>
              <a:ea typeface="Varela Round"/>
              <a:cs typeface="Varela Round"/>
              <a:sym typeface="Varela Round"/>
            </a:endParaRPr>
          </a:p>
          <a:p>
            <a:pPr indent="-342900" lvl="0" marL="457200" rtl="0" algn="l">
              <a:lnSpc>
                <a:spcPct val="115000"/>
              </a:lnSpc>
              <a:spcBef>
                <a:spcPts val="0"/>
              </a:spcBef>
              <a:spcAft>
                <a:spcPts val="0"/>
              </a:spcAft>
              <a:buClr>
                <a:srgbClr val="FFF2CC"/>
              </a:buClr>
              <a:buSzPts val="1800"/>
              <a:buFont typeface="Varela Round"/>
              <a:buAutoNum type="arabicPeriod"/>
            </a:pPr>
            <a:r>
              <a:rPr b="1" lang="en" sz="1800">
                <a:solidFill>
                  <a:srgbClr val="FFFFFF"/>
                </a:solidFill>
                <a:latin typeface="Varela Round"/>
                <a:ea typeface="Varela Round"/>
                <a:cs typeface="Varela Round"/>
                <a:sym typeface="Varela Round"/>
              </a:rPr>
              <a:t>Create nuggets of memory that encapsulate a sensory experience?</a:t>
            </a:r>
            <a:endParaRPr b="1" sz="1800">
              <a:solidFill>
                <a:srgbClr val="FFD966"/>
              </a:solidFill>
              <a:latin typeface="Varela Round"/>
              <a:ea typeface="Varela Round"/>
              <a:cs typeface="Varela Round"/>
              <a:sym typeface="Varela Round"/>
            </a:endParaRPr>
          </a:p>
          <a:p>
            <a:pPr indent="0" lvl="0" marL="45720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a:p>
            <a:pPr indent="-342900" lvl="0" marL="457200" rtl="0" algn="l">
              <a:lnSpc>
                <a:spcPct val="115000"/>
              </a:lnSpc>
              <a:spcBef>
                <a:spcPts val="0"/>
              </a:spcBef>
              <a:spcAft>
                <a:spcPts val="0"/>
              </a:spcAft>
              <a:buClr>
                <a:srgbClr val="FFF2CC"/>
              </a:buClr>
              <a:buSzPts val="1800"/>
              <a:buFont typeface="Varela Round"/>
              <a:buAutoNum type="arabicPeriod"/>
            </a:pPr>
            <a:r>
              <a:rPr b="1" lang="en" sz="1800">
                <a:solidFill>
                  <a:srgbClr val="FFFFFF"/>
                </a:solidFill>
                <a:latin typeface="Varela Round"/>
                <a:ea typeface="Varela Round"/>
                <a:cs typeface="Varela Round"/>
                <a:sym typeface="Varela Round"/>
              </a:rPr>
              <a:t>Cement memories at the time of formation?</a:t>
            </a:r>
            <a:endParaRPr b="1" sz="1800">
              <a:solidFill>
                <a:srgbClr val="FFFFFF"/>
              </a:solidFill>
              <a:latin typeface="Varela Round"/>
              <a:ea typeface="Varela Round"/>
              <a:cs typeface="Varela Round"/>
              <a:sym typeface="Varela Round"/>
            </a:endParaRPr>
          </a:p>
          <a:p>
            <a:pPr indent="0" lvl="0" marL="0" rtl="0" algn="l">
              <a:lnSpc>
                <a:spcPct val="115000"/>
              </a:lnSpc>
              <a:spcBef>
                <a:spcPts val="0"/>
              </a:spcBef>
              <a:spcAft>
                <a:spcPts val="0"/>
              </a:spcAft>
              <a:buNone/>
            </a:pPr>
            <a:r>
              <a:t/>
            </a:r>
            <a:endParaRPr b="1" sz="1800">
              <a:solidFill>
                <a:srgbClr val="FFD966"/>
              </a:solidFill>
              <a:latin typeface="Varela Round"/>
              <a:ea typeface="Varela Round"/>
              <a:cs typeface="Varela Round"/>
              <a:sym typeface="Varela Rou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307" name="Shape 307"/>
        <p:cNvGrpSpPr/>
        <p:nvPr/>
      </p:nvGrpSpPr>
      <p:grpSpPr>
        <a:xfrm>
          <a:off x="0" y="0"/>
          <a:ext cx="0" cy="0"/>
          <a:chOff x="0" y="0"/>
          <a:chExt cx="0" cy="0"/>
        </a:xfrm>
      </p:grpSpPr>
      <p:sp>
        <p:nvSpPr>
          <p:cNvPr id="308" name="Google Shape;308;p40"/>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09" name="Google Shape;309;p40"/>
          <p:cNvSpPr txBox="1"/>
          <p:nvPr/>
        </p:nvSpPr>
        <p:spPr>
          <a:xfrm>
            <a:off x="4465325" y="96960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pic>
        <p:nvPicPr>
          <p:cNvPr id="310" name="Google Shape;310;p40"/>
          <p:cNvPicPr preferRelativeResize="0"/>
          <p:nvPr/>
        </p:nvPicPr>
        <p:blipFill>
          <a:blip r:embed="rId3">
            <a:alphaModFix/>
          </a:blip>
          <a:stretch>
            <a:fillRect/>
          </a:stretch>
        </p:blipFill>
        <p:spPr>
          <a:xfrm>
            <a:off x="4315200" y="229900"/>
            <a:ext cx="513600" cy="676730"/>
          </a:xfrm>
          <a:prstGeom prst="rect">
            <a:avLst/>
          </a:prstGeom>
          <a:noFill/>
          <a:ln>
            <a:noFill/>
          </a:ln>
        </p:spPr>
      </p:pic>
      <p:pic>
        <p:nvPicPr>
          <p:cNvPr id="311" name="Google Shape;311;p40"/>
          <p:cNvPicPr preferRelativeResize="0"/>
          <p:nvPr/>
        </p:nvPicPr>
        <p:blipFill>
          <a:blip r:embed="rId4">
            <a:alphaModFix/>
          </a:blip>
          <a:stretch>
            <a:fillRect/>
          </a:stretch>
        </p:blipFill>
        <p:spPr>
          <a:xfrm>
            <a:off x="670350" y="1108825"/>
            <a:ext cx="2654100" cy="3232500"/>
          </a:xfrm>
          <a:prstGeom prst="roundRect">
            <a:avLst>
              <a:gd fmla="val 16667" name="adj"/>
            </a:avLst>
          </a:prstGeom>
          <a:noFill/>
          <a:ln>
            <a:noFill/>
          </a:ln>
        </p:spPr>
      </p:pic>
      <p:pic>
        <p:nvPicPr>
          <p:cNvPr id="312" name="Google Shape;312;p40"/>
          <p:cNvPicPr preferRelativeResize="0"/>
          <p:nvPr/>
        </p:nvPicPr>
        <p:blipFill>
          <a:blip r:embed="rId5">
            <a:alphaModFix/>
          </a:blip>
          <a:stretch>
            <a:fillRect/>
          </a:stretch>
        </p:blipFill>
        <p:spPr>
          <a:xfrm>
            <a:off x="3451800" y="1108825"/>
            <a:ext cx="2424300" cy="3232500"/>
          </a:xfrm>
          <a:prstGeom prst="roundRect">
            <a:avLst>
              <a:gd fmla="val 16667" name="adj"/>
            </a:avLst>
          </a:prstGeom>
          <a:noFill/>
          <a:ln>
            <a:noFill/>
          </a:ln>
        </p:spPr>
      </p:pic>
      <p:pic>
        <p:nvPicPr>
          <p:cNvPr id="313" name="Google Shape;313;p40"/>
          <p:cNvPicPr preferRelativeResize="0"/>
          <p:nvPr/>
        </p:nvPicPr>
        <p:blipFill>
          <a:blip r:embed="rId6">
            <a:alphaModFix/>
          </a:blip>
          <a:stretch>
            <a:fillRect/>
          </a:stretch>
        </p:blipFill>
        <p:spPr>
          <a:xfrm>
            <a:off x="6003325" y="1108825"/>
            <a:ext cx="2424300" cy="3232500"/>
          </a:xfrm>
          <a:prstGeom prst="roundRect">
            <a:avLst>
              <a:gd fmla="val 16667" name="adj"/>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317" name="Shape 317"/>
        <p:cNvGrpSpPr/>
        <p:nvPr/>
      </p:nvGrpSpPr>
      <p:grpSpPr>
        <a:xfrm>
          <a:off x="0" y="0"/>
          <a:ext cx="0" cy="0"/>
          <a:chOff x="0" y="0"/>
          <a:chExt cx="0" cy="0"/>
        </a:xfrm>
      </p:grpSpPr>
      <p:sp>
        <p:nvSpPr>
          <p:cNvPr id="318" name="Google Shape;318;p41"/>
          <p:cNvSpPr txBox="1"/>
          <p:nvPr/>
        </p:nvSpPr>
        <p:spPr>
          <a:xfrm>
            <a:off x="1274400" y="1784550"/>
            <a:ext cx="65952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lt1"/>
                </a:solidFill>
                <a:latin typeface="Varela Round"/>
                <a:ea typeface="Varela Round"/>
                <a:cs typeface="Varela Round"/>
                <a:sym typeface="Varela Round"/>
              </a:rPr>
              <a:t>Experience Prototypes</a:t>
            </a:r>
            <a:endParaRPr sz="4500">
              <a:solidFill>
                <a:schemeClr val="lt1"/>
              </a:solidFill>
              <a:latin typeface="Varela Round"/>
              <a:ea typeface="Varela Round"/>
              <a:cs typeface="Varela Round"/>
              <a:sym typeface="Varela Round"/>
            </a:endParaRPr>
          </a:p>
        </p:txBody>
      </p:sp>
      <p:sp>
        <p:nvSpPr>
          <p:cNvPr id="319" name="Google Shape;319;p41"/>
          <p:cNvSpPr/>
          <p:nvPr/>
        </p:nvSpPr>
        <p:spPr>
          <a:xfrm>
            <a:off x="4293437" y="518312"/>
            <a:ext cx="557132" cy="557100"/>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323" name="Shape 323"/>
        <p:cNvGrpSpPr/>
        <p:nvPr/>
      </p:nvGrpSpPr>
      <p:grpSpPr>
        <a:xfrm>
          <a:off x="0" y="0"/>
          <a:ext cx="0" cy="0"/>
          <a:chOff x="0" y="0"/>
          <a:chExt cx="0" cy="0"/>
        </a:xfrm>
      </p:grpSpPr>
      <p:sp>
        <p:nvSpPr>
          <p:cNvPr id="324" name="Google Shape;324;p42"/>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25" name="Google Shape;325;p42"/>
          <p:cNvSpPr txBox="1"/>
          <p:nvPr/>
        </p:nvSpPr>
        <p:spPr>
          <a:xfrm>
            <a:off x="4465325" y="96960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26" name="Google Shape;326;p42"/>
          <p:cNvSpPr/>
          <p:nvPr/>
        </p:nvSpPr>
        <p:spPr>
          <a:xfrm>
            <a:off x="4293437" y="258249"/>
            <a:ext cx="557132" cy="557100"/>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7" name="Google Shape;327;p42"/>
          <p:cNvSpPr txBox="1"/>
          <p:nvPr/>
        </p:nvSpPr>
        <p:spPr>
          <a:xfrm>
            <a:off x="1510050" y="1979250"/>
            <a:ext cx="6123900" cy="7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Varela Round"/>
                <a:ea typeface="Varela Round"/>
                <a:cs typeface="Varela Round"/>
                <a:sym typeface="Varela Round"/>
              </a:rPr>
              <a:t>A </a:t>
            </a:r>
            <a:r>
              <a:rPr b="1" lang="en" sz="2200">
                <a:solidFill>
                  <a:srgbClr val="FFF2CC"/>
                </a:solidFill>
                <a:latin typeface="Varela Round"/>
                <a:ea typeface="Varela Round"/>
                <a:cs typeface="Varela Round"/>
                <a:sym typeface="Varela Round"/>
              </a:rPr>
              <a:t>time capsule</a:t>
            </a:r>
            <a:r>
              <a:rPr b="1" lang="en" sz="2200">
                <a:solidFill>
                  <a:srgbClr val="FFFFFF"/>
                </a:solidFill>
                <a:latin typeface="Varela Round"/>
                <a:ea typeface="Varela Round"/>
                <a:cs typeface="Varela Round"/>
                <a:sym typeface="Varela Round"/>
              </a:rPr>
              <a:t> where recorded memories </a:t>
            </a:r>
            <a:r>
              <a:rPr b="1" lang="en" sz="2200">
                <a:solidFill>
                  <a:srgbClr val="FFFFFF"/>
                </a:solidFill>
                <a:latin typeface="Varela Round"/>
                <a:ea typeface="Varela Round"/>
                <a:cs typeface="Varela Round"/>
                <a:sym typeface="Varela Round"/>
              </a:rPr>
              <a:t>disappear</a:t>
            </a:r>
            <a:r>
              <a:rPr b="1" lang="en" sz="2200">
                <a:solidFill>
                  <a:srgbClr val="FFFFFF"/>
                </a:solidFill>
                <a:latin typeface="Varela Round"/>
                <a:ea typeface="Varela Round"/>
                <a:cs typeface="Varela Round"/>
                <a:sym typeface="Varela Round"/>
              </a:rPr>
              <a:t> for a given period of time. </a:t>
            </a:r>
            <a:endParaRPr b="1" sz="2200">
              <a:solidFill>
                <a:srgbClr val="FFFFFF"/>
              </a:solidFill>
              <a:latin typeface="Varela Round"/>
              <a:ea typeface="Varela Round"/>
              <a:cs typeface="Varela Round"/>
              <a:sym typeface="Varela Round"/>
            </a:endParaRPr>
          </a:p>
        </p:txBody>
      </p:sp>
      <p:sp>
        <p:nvSpPr>
          <p:cNvPr id="328" name="Google Shape;328;p42"/>
          <p:cNvSpPr txBox="1"/>
          <p:nvPr/>
        </p:nvSpPr>
        <p:spPr>
          <a:xfrm>
            <a:off x="1684350" y="3218025"/>
            <a:ext cx="5775300" cy="94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2CC"/>
                </a:solidFill>
                <a:latin typeface="Varela Round"/>
                <a:ea typeface="Varela Round"/>
                <a:cs typeface="Varela Round"/>
                <a:sym typeface="Varela Round"/>
              </a:rPr>
              <a:t>Assumption:</a:t>
            </a:r>
            <a:r>
              <a:rPr b="1" lang="en" sz="2200">
                <a:solidFill>
                  <a:srgbClr val="FFFFFF"/>
                </a:solidFill>
                <a:latin typeface="Varela Round"/>
                <a:ea typeface="Varela Round"/>
                <a:cs typeface="Varela Round"/>
                <a:sym typeface="Varela Round"/>
              </a:rPr>
              <a:t> Transient artifacts result in more rewarding memory formation. </a:t>
            </a:r>
            <a:endParaRPr b="1" sz="2200">
              <a:solidFill>
                <a:srgbClr val="FFFFFF"/>
              </a:solidFill>
              <a:latin typeface="Varela Round"/>
              <a:ea typeface="Varela Round"/>
              <a:cs typeface="Varela Round"/>
              <a:sym typeface="Varela Round"/>
            </a:endParaRPr>
          </a:p>
        </p:txBody>
      </p:sp>
      <p:sp>
        <p:nvSpPr>
          <p:cNvPr id="329" name="Google Shape;329;p42"/>
          <p:cNvSpPr txBox="1"/>
          <p:nvPr/>
        </p:nvSpPr>
        <p:spPr>
          <a:xfrm>
            <a:off x="1733850" y="938400"/>
            <a:ext cx="5676300" cy="61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2CC"/>
                </a:solidFill>
                <a:latin typeface="Varela Round"/>
                <a:ea typeface="Varela Round"/>
                <a:cs typeface="Varela Round"/>
                <a:sym typeface="Varela Round"/>
              </a:rPr>
              <a:t>HMW:</a:t>
            </a:r>
            <a:r>
              <a:rPr b="1" lang="en">
                <a:solidFill>
                  <a:srgbClr val="FFFFFF"/>
                </a:solidFill>
                <a:latin typeface="Varela Round"/>
                <a:ea typeface="Varela Round"/>
                <a:cs typeface="Varela Round"/>
                <a:sym typeface="Varela Round"/>
              </a:rPr>
              <a:t> How might we cement memories at the time of formation?</a:t>
            </a:r>
            <a:endParaRPr b="1">
              <a:solidFill>
                <a:srgbClr val="FFFFFF"/>
              </a:solidFill>
              <a:latin typeface="Varela Round"/>
              <a:ea typeface="Varela Round"/>
              <a:cs typeface="Varela Round"/>
              <a:sym typeface="Varela Round"/>
            </a:endParaRPr>
          </a:p>
        </p:txBody>
      </p:sp>
      <p:sp>
        <p:nvSpPr>
          <p:cNvPr id="330" name="Google Shape;330;p42"/>
          <p:cNvSpPr/>
          <p:nvPr/>
        </p:nvSpPr>
        <p:spPr>
          <a:xfrm>
            <a:off x="1455150" y="1771800"/>
            <a:ext cx="6233700" cy="1136700"/>
          </a:xfrm>
          <a:prstGeom prst="frame">
            <a:avLst>
              <a:gd fmla="val 3635" name="adj1"/>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334" name="Shape 334"/>
        <p:cNvGrpSpPr/>
        <p:nvPr/>
      </p:nvGrpSpPr>
      <p:grpSpPr>
        <a:xfrm>
          <a:off x="0" y="0"/>
          <a:ext cx="0" cy="0"/>
          <a:chOff x="0" y="0"/>
          <a:chExt cx="0" cy="0"/>
        </a:xfrm>
      </p:grpSpPr>
      <p:sp>
        <p:nvSpPr>
          <p:cNvPr id="335" name="Google Shape;335;p43"/>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36" name="Google Shape;336;p43"/>
          <p:cNvSpPr txBox="1"/>
          <p:nvPr/>
        </p:nvSpPr>
        <p:spPr>
          <a:xfrm>
            <a:off x="4465325" y="96960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37" name="Google Shape;337;p43"/>
          <p:cNvSpPr/>
          <p:nvPr/>
        </p:nvSpPr>
        <p:spPr>
          <a:xfrm>
            <a:off x="4293437" y="258249"/>
            <a:ext cx="557132" cy="557100"/>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38" name="Google Shape;338;p43"/>
          <p:cNvPicPr preferRelativeResize="0"/>
          <p:nvPr/>
        </p:nvPicPr>
        <p:blipFill>
          <a:blip r:embed="rId3">
            <a:alphaModFix/>
          </a:blip>
          <a:stretch>
            <a:fillRect/>
          </a:stretch>
        </p:blipFill>
        <p:spPr>
          <a:xfrm>
            <a:off x="876600" y="714575"/>
            <a:ext cx="2829000" cy="3771600"/>
          </a:xfrm>
          <a:prstGeom prst="roundRect">
            <a:avLst>
              <a:gd fmla="val 16667" name="adj"/>
            </a:avLst>
          </a:prstGeom>
          <a:noFill/>
          <a:ln>
            <a:noFill/>
          </a:ln>
        </p:spPr>
      </p:pic>
      <p:pic>
        <p:nvPicPr>
          <p:cNvPr id="339" name="Google Shape;339;p43"/>
          <p:cNvPicPr preferRelativeResize="0"/>
          <p:nvPr/>
        </p:nvPicPr>
        <p:blipFill>
          <a:blip r:embed="rId4">
            <a:alphaModFix/>
          </a:blip>
          <a:stretch>
            <a:fillRect/>
          </a:stretch>
        </p:blipFill>
        <p:spPr>
          <a:xfrm>
            <a:off x="4059500" y="1022375"/>
            <a:ext cx="4206900" cy="3156000"/>
          </a:xfrm>
          <a:prstGeom prst="roundRect">
            <a:avLst>
              <a:gd fmla="val 16667" name="adj"/>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343" name="Shape 343"/>
        <p:cNvGrpSpPr/>
        <p:nvPr/>
      </p:nvGrpSpPr>
      <p:grpSpPr>
        <a:xfrm>
          <a:off x="0" y="0"/>
          <a:ext cx="0" cy="0"/>
          <a:chOff x="0" y="0"/>
          <a:chExt cx="0" cy="0"/>
        </a:xfrm>
      </p:grpSpPr>
      <p:sp>
        <p:nvSpPr>
          <p:cNvPr id="344" name="Google Shape;344;p44"/>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45" name="Google Shape;345;p44"/>
          <p:cNvSpPr txBox="1"/>
          <p:nvPr/>
        </p:nvSpPr>
        <p:spPr>
          <a:xfrm>
            <a:off x="4465325" y="96960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46" name="Google Shape;346;p44"/>
          <p:cNvSpPr/>
          <p:nvPr/>
        </p:nvSpPr>
        <p:spPr>
          <a:xfrm>
            <a:off x="4293437" y="258249"/>
            <a:ext cx="557132" cy="557100"/>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7" name="Google Shape;347;p44"/>
          <p:cNvSpPr txBox="1"/>
          <p:nvPr/>
        </p:nvSpPr>
        <p:spPr>
          <a:xfrm>
            <a:off x="781550" y="1098575"/>
            <a:ext cx="26457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Varela Round"/>
                <a:ea typeface="Varela Round"/>
                <a:cs typeface="Varela Round"/>
                <a:sym typeface="Varela Round"/>
              </a:rPr>
              <a:t>transience </a:t>
            </a:r>
            <a:r>
              <a:rPr b="1" lang="en" sz="2000">
                <a:solidFill>
                  <a:srgbClr val="FFFFFF"/>
                </a:solidFill>
                <a:latin typeface="Varela Round"/>
                <a:ea typeface="Varela Round"/>
                <a:cs typeface="Varela Round"/>
                <a:sym typeface="Varela Round"/>
              </a:rPr>
              <a:t>is </a:t>
            </a:r>
            <a:r>
              <a:rPr b="1" lang="en" sz="2000">
                <a:solidFill>
                  <a:srgbClr val="FFFFFF"/>
                </a:solidFill>
                <a:latin typeface="Varela Round"/>
                <a:ea typeface="Varela Round"/>
                <a:cs typeface="Varela Round"/>
                <a:sym typeface="Varela Round"/>
              </a:rPr>
              <a:t>inconsequential</a:t>
            </a:r>
            <a:endParaRPr b="1" sz="2000">
              <a:solidFill>
                <a:srgbClr val="FFFFFF"/>
              </a:solidFill>
              <a:latin typeface="Varela Round"/>
              <a:ea typeface="Varela Round"/>
              <a:cs typeface="Varela Round"/>
              <a:sym typeface="Varela Round"/>
            </a:endParaRPr>
          </a:p>
        </p:txBody>
      </p:sp>
      <p:sp>
        <p:nvSpPr>
          <p:cNvPr id="348" name="Google Shape;348;p44"/>
          <p:cNvSpPr txBox="1"/>
          <p:nvPr/>
        </p:nvSpPr>
        <p:spPr>
          <a:xfrm>
            <a:off x="5511400" y="1257150"/>
            <a:ext cx="28428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Varela Round"/>
                <a:ea typeface="Varela Round"/>
                <a:cs typeface="Varela Round"/>
                <a:sym typeface="Varela Round"/>
              </a:rPr>
              <a:t>process enough to cement</a:t>
            </a:r>
            <a:endParaRPr b="1" sz="2000">
              <a:solidFill>
                <a:srgbClr val="FFFFFF"/>
              </a:solidFill>
              <a:latin typeface="Varela Round"/>
              <a:ea typeface="Varela Round"/>
              <a:cs typeface="Varela Round"/>
              <a:sym typeface="Varela Round"/>
            </a:endParaRPr>
          </a:p>
        </p:txBody>
      </p:sp>
      <p:sp>
        <p:nvSpPr>
          <p:cNvPr id="349" name="Google Shape;349;p44"/>
          <p:cNvSpPr txBox="1"/>
          <p:nvPr/>
        </p:nvSpPr>
        <p:spPr>
          <a:xfrm>
            <a:off x="3943750" y="840900"/>
            <a:ext cx="12036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Varela Round"/>
                <a:ea typeface="Varela Round"/>
                <a:cs typeface="Varela Round"/>
                <a:sym typeface="Varela Round"/>
              </a:rPr>
              <a:t>fun addition </a:t>
            </a:r>
            <a:endParaRPr b="1" sz="2000">
              <a:solidFill>
                <a:srgbClr val="FFFFFF"/>
              </a:solidFill>
              <a:latin typeface="Varela Round"/>
              <a:ea typeface="Varela Round"/>
              <a:cs typeface="Varela Round"/>
              <a:sym typeface="Varela Round"/>
            </a:endParaRPr>
          </a:p>
        </p:txBody>
      </p:sp>
      <p:sp>
        <p:nvSpPr>
          <p:cNvPr id="350" name="Google Shape;350;p44"/>
          <p:cNvSpPr txBox="1"/>
          <p:nvPr/>
        </p:nvSpPr>
        <p:spPr>
          <a:xfrm>
            <a:off x="1252100" y="3240075"/>
            <a:ext cx="1704600" cy="9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Varela Round"/>
                <a:ea typeface="Varela Round"/>
                <a:cs typeface="Varela Round"/>
                <a:sym typeface="Varela Round"/>
              </a:rPr>
              <a:t>no temporal aspect?</a:t>
            </a:r>
            <a:endParaRPr b="1" sz="2000">
              <a:solidFill>
                <a:srgbClr val="FFFFFF"/>
              </a:solidFill>
              <a:latin typeface="Varela Round"/>
              <a:ea typeface="Varela Round"/>
              <a:cs typeface="Varela Round"/>
              <a:sym typeface="Varela Round"/>
            </a:endParaRPr>
          </a:p>
        </p:txBody>
      </p:sp>
      <p:sp>
        <p:nvSpPr>
          <p:cNvPr id="351" name="Google Shape;351;p44"/>
          <p:cNvSpPr txBox="1"/>
          <p:nvPr/>
        </p:nvSpPr>
        <p:spPr>
          <a:xfrm>
            <a:off x="5821600" y="3240075"/>
            <a:ext cx="22224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Varela Round"/>
                <a:ea typeface="Varela Round"/>
                <a:cs typeface="Varela Round"/>
                <a:sym typeface="Varela Round"/>
              </a:rPr>
              <a:t>one-off vs collections </a:t>
            </a:r>
            <a:endParaRPr b="1" sz="2000">
              <a:solidFill>
                <a:srgbClr val="FFFFFF"/>
              </a:solidFill>
              <a:latin typeface="Varela Round"/>
              <a:ea typeface="Varela Round"/>
              <a:cs typeface="Varela Round"/>
              <a:sym typeface="Varela Round"/>
            </a:endParaRPr>
          </a:p>
        </p:txBody>
      </p:sp>
      <p:sp>
        <p:nvSpPr>
          <p:cNvPr id="352" name="Google Shape;352;p44"/>
          <p:cNvSpPr txBox="1"/>
          <p:nvPr/>
        </p:nvSpPr>
        <p:spPr>
          <a:xfrm>
            <a:off x="3749200" y="3795975"/>
            <a:ext cx="17622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Varela Round"/>
                <a:ea typeface="Varela Round"/>
                <a:cs typeface="Varela Round"/>
                <a:sym typeface="Varela Round"/>
              </a:rPr>
              <a:t>no value?</a:t>
            </a:r>
            <a:endParaRPr b="1" sz="2000">
              <a:solidFill>
                <a:srgbClr val="FFFFFF"/>
              </a:solidFill>
              <a:latin typeface="Varela Round"/>
              <a:ea typeface="Varela Round"/>
              <a:cs typeface="Varela Round"/>
              <a:sym typeface="Varela Round"/>
            </a:endParaRPr>
          </a:p>
        </p:txBody>
      </p:sp>
      <p:sp>
        <p:nvSpPr>
          <p:cNvPr id="353" name="Google Shape;353;p44"/>
          <p:cNvSpPr/>
          <p:nvPr/>
        </p:nvSpPr>
        <p:spPr>
          <a:xfrm>
            <a:off x="2339400" y="2119950"/>
            <a:ext cx="4465200" cy="903600"/>
          </a:xfrm>
          <a:prstGeom prst="frame">
            <a:avLst>
              <a:gd fmla="val 2831" name="adj1"/>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354" name="Google Shape;354;p44"/>
          <p:cNvSpPr txBox="1"/>
          <p:nvPr/>
        </p:nvSpPr>
        <p:spPr>
          <a:xfrm>
            <a:off x="2339400" y="2119959"/>
            <a:ext cx="4465200" cy="90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Varela Round"/>
                <a:ea typeface="Varela Round"/>
                <a:cs typeface="Varela Round"/>
                <a:sym typeface="Varela Round"/>
              </a:rPr>
              <a:t>The</a:t>
            </a:r>
            <a:r>
              <a:rPr b="1" lang="en" sz="2100">
                <a:solidFill>
                  <a:srgbClr val="FFF2CC"/>
                </a:solidFill>
                <a:latin typeface="Varela Round"/>
                <a:ea typeface="Varela Round"/>
                <a:cs typeface="Varela Round"/>
                <a:sym typeface="Varela Round"/>
              </a:rPr>
              <a:t> act of recording</a:t>
            </a:r>
            <a:r>
              <a:rPr b="1" lang="en" sz="2100">
                <a:solidFill>
                  <a:schemeClr val="lt1"/>
                </a:solidFill>
                <a:latin typeface="Varela Round"/>
                <a:ea typeface="Varela Round"/>
                <a:cs typeface="Varela Round"/>
                <a:sym typeface="Varela Round"/>
              </a:rPr>
              <a:t> a memory is sufficient for cementing it.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358" name="Shape 358"/>
        <p:cNvGrpSpPr/>
        <p:nvPr/>
      </p:nvGrpSpPr>
      <p:grpSpPr>
        <a:xfrm>
          <a:off x="0" y="0"/>
          <a:ext cx="0" cy="0"/>
          <a:chOff x="0" y="0"/>
          <a:chExt cx="0" cy="0"/>
        </a:xfrm>
      </p:grpSpPr>
      <p:sp>
        <p:nvSpPr>
          <p:cNvPr id="359" name="Google Shape;359;p45"/>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60" name="Google Shape;360;p45"/>
          <p:cNvSpPr txBox="1"/>
          <p:nvPr/>
        </p:nvSpPr>
        <p:spPr>
          <a:xfrm>
            <a:off x="4465325" y="96960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61" name="Google Shape;361;p45"/>
          <p:cNvSpPr/>
          <p:nvPr/>
        </p:nvSpPr>
        <p:spPr>
          <a:xfrm>
            <a:off x="4293437" y="258249"/>
            <a:ext cx="557132" cy="557100"/>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2" name="Google Shape;362;p45"/>
          <p:cNvSpPr txBox="1"/>
          <p:nvPr/>
        </p:nvSpPr>
        <p:spPr>
          <a:xfrm>
            <a:off x="1510050" y="2062200"/>
            <a:ext cx="6123900" cy="7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solidFill>
                  <a:schemeClr val="lt1"/>
                </a:solidFill>
                <a:latin typeface="Varela Round"/>
                <a:ea typeface="Varela Round"/>
                <a:cs typeface="Varela Round"/>
                <a:sym typeface="Varela Round"/>
              </a:rPr>
              <a:t>A </a:t>
            </a:r>
            <a:r>
              <a:rPr b="1" lang="en" sz="2200">
                <a:solidFill>
                  <a:srgbClr val="FFF2CC"/>
                </a:solidFill>
                <a:latin typeface="Varela Round"/>
                <a:ea typeface="Varela Round"/>
                <a:cs typeface="Varela Round"/>
                <a:sym typeface="Varela Round"/>
              </a:rPr>
              <a:t>tabula rasa</a:t>
            </a:r>
            <a:r>
              <a:rPr b="1" lang="en" sz="2200">
                <a:solidFill>
                  <a:schemeClr val="lt1"/>
                </a:solidFill>
                <a:latin typeface="Varela Round"/>
                <a:ea typeface="Varela Round"/>
                <a:cs typeface="Varela Round"/>
                <a:sym typeface="Varela Round"/>
              </a:rPr>
              <a:t> where people can record memories in any medium (photo, text, audio, video, song, etc.).</a:t>
            </a:r>
            <a:endParaRPr b="1" sz="2200">
              <a:solidFill>
                <a:srgbClr val="FFFFFF"/>
              </a:solidFill>
              <a:latin typeface="Varela Round"/>
              <a:ea typeface="Varela Round"/>
              <a:cs typeface="Varela Round"/>
              <a:sym typeface="Varela Round"/>
            </a:endParaRPr>
          </a:p>
        </p:txBody>
      </p:sp>
      <p:sp>
        <p:nvSpPr>
          <p:cNvPr id="363" name="Google Shape;363;p45"/>
          <p:cNvSpPr txBox="1"/>
          <p:nvPr/>
        </p:nvSpPr>
        <p:spPr>
          <a:xfrm>
            <a:off x="1510050" y="3208125"/>
            <a:ext cx="6123900" cy="94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2CC"/>
                </a:solidFill>
                <a:latin typeface="Varela Round"/>
                <a:ea typeface="Varela Round"/>
                <a:cs typeface="Varela Round"/>
                <a:sym typeface="Varela Round"/>
              </a:rPr>
              <a:t>Assumption:</a:t>
            </a:r>
            <a:r>
              <a:rPr b="1" lang="en" sz="2000">
                <a:solidFill>
                  <a:srgbClr val="FFFFFF"/>
                </a:solidFill>
                <a:latin typeface="Varela Round"/>
                <a:ea typeface="Varela Round"/>
                <a:cs typeface="Varela Round"/>
                <a:sym typeface="Varela Round"/>
              </a:rPr>
              <a:t> </a:t>
            </a:r>
            <a:r>
              <a:rPr b="1" lang="en" sz="2000">
                <a:solidFill>
                  <a:schemeClr val="lt1"/>
                </a:solidFill>
                <a:latin typeface="Varela Round"/>
                <a:ea typeface="Varela Round"/>
                <a:cs typeface="Varela Round"/>
                <a:sym typeface="Varela Round"/>
              </a:rPr>
              <a:t>People want the freedom to choose which medium they record their memories with. </a:t>
            </a:r>
            <a:endParaRPr b="1" sz="2000">
              <a:solidFill>
                <a:srgbClr val="FFFFFF"/>
              </a:solidFill>
              <a:latin typeface="Varela Round"/>
              <a:ea typeface="Varela Round"/>
              <a:cs typeface="Varela Round"/>
              <a:sym typeface="Varela Round"/>
            </a:endParaRPr>
          </a:p>
        </p:txBody>
      </p:sp>
      <p:sp>
        <p:nvSpPr>
          <p:cNvPr id="364" name="Google Shape;364;p45"/>
          <p:cNvSpPr txBox="1"/>
          <p:nvPr/>
        </p:nvSpPr>
        <p:spPr>
          <a:xfrm>
            <a:off x="1698450" y="1014600"/>
            <a:ext cx="5757900" cy="619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FF2CC"/>
                </a:solidFill>
                <a:latin typeface="Varela Round"/>
                <a:ea typeface="Varela Round"/>
                <a:cs typeface="Varela Round"/>
                <a:sym typeface="Varela Round"/>
              </a:rPr>
              <a:t>HMW:</a:t>
            </a:r>
            <a:r>
              <a:rPr b="1" lang="en">
                <a:solidFill>
                  <a:srgbClr val="FFFFFF"/>
                </a:solidFill>
                <a:latin typeface="Varela Round"/>
                <a:ea typeface="Varela Round"/>
                <a:cs typeface="Varela Round"/>
                <a:sym typeface="Varela Round"/>
              </a:rPr>
              <a:t> How might we create nuggets of memory that encapsulate a sensory experience?</a:t>
            </a:r>
            <a:endParaRPr b="1">
              <a:solidFill>
                <a:srgbClr val="FFFFFF"/>
              </a:solidFill>
              <a:latin typeface="Varela Round"/>
              <a:ea typeface="Varela Round"/>
              <a:cs typeface="Varela Round"/>
              <a:sym typeface="Varela Round"/>
            </a:endParaRPr>
          </a:p>
        </p:txBody>
      </p:sp>
      <p:sp>
        <p:nvSpPr>
          <p:cNvPr id="365" name="Google Shape;365;p45"/>
          <p:cNvSpPr/>
          <p:nvPr/>
        </p:nvSpPr>
        <p:spPr>
          <a:xfrm>
            <a:off x="1455150" y="1854750"/>
            <a:ext cx="6233700" cy="1136700"/>
          </a:xfrm>
          <a:prstGeom prst="frame">
            <a:avLst>
              <a:gd fmla="val 3635" name="adj1"/>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369" name="Shape 369"/>
        <p:cNvGrpSpPr/>
        <p:nvPr/>
      </p:nvGrpSpPr>
      <p:grpSpPr>
        <a:xfrm>
          <a:off x="0" y="0"/>
          <a:ext cx="0" cy="0"/>
          <a:chOff x="0" y="0"/>
          <a:chExt cx="0" cy="0"/>
        </a:xfrm>
      </p:grpSpPr>
      <p:sp>
        <p:nvSpPr>
          <p:cNvPr id="370" name="Google Shape;370;p46"/>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71" name="Google Shape;371;p46"/>
          <p:cNvSpPr txBox="1"/>
          <p:nvPr/>
        </p:nvSpPr>
        <p:spPr>
          <a:xfrm>
            <a:off x="4465325" y="96960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72" name="Google Shape;372;p46"/>
          <p:cNvSpPr/>
          <p:nvPr/>
        </p:nvSpPr>
        <p:spPr>
          <a:xfrm>
            <a:off x="4293437" y="258249"/>
            <a:ext cx="557132" cy="557100"/>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73" name="Google Shape;373;p46"/>
          <p:cNvPicPr preferRelativeResize="0"/>
          <p:nvPr/>
        </p:nvPicPr>
        <p:blipFill>
          <a:blip r:embed="rId3">
            <a:alphaModFix/>
          </a:blip>
          <a:stretch>
            <a:fillRect/>
          </a:stretch>
        </p:blipFill>
        <p:spPr>
          <a:xfrm>
            <a:off x="960525" y="969600"/>
            <a:ext cx="2508600" cy="3345000"/>
          </a:xfrm>
          <a:prstGeom prst="roundRect">
            <a:avLst>
              <a:gd fmla="val 16667" name="adj"/>
            </a:avLst>
          </a:prstGeom>
          <a:noFill/>
          <a:ln>
            <a:noFill/>
          </a:ln>
        </p:spPr>
      </p:pic>
      <p:pic>
        <p:nvPicPr>
          <p:cNvPr id="374" name="Google Shape;374;p46"/>
          <p:cNvPicPr preferRelativeResize="0"/>
          <p:nvPr/>
        </p:nvPicPr>
        <p:blipFill>
          <a:blip r:embed="rId4">
            <a:alphaModFix/>
          </a:blip>
          <a:stretch>
            <a:fillRect/>
          </a:stretch>
        </p:blipFill>
        <p:spPr>
          <a:xfrm>
            <a:off x="3780225" y="969750"/>
            <a:ext cx="2508600" cy="3344700"/>
          </a:xfrm>
          <a:prstGeom prst="roundRect">
            <a:avLst>
              <a:gd fmla="val 16667" name="adj"/>
            </a:avLst>
          </a:prstGeom>
          <a:noFill/>
          <a:ln>
            <a:noFill/>
          </a:ln>
        </p:spPr>
      </p:pic>
      <p:pic>
        <p:nvPicPr>
          <p:cNvPr id="375" name="Google Shape;375;p46"/>
          <p:cNvPicPr preferRelativeResize="0"/>
          <p:nvPr/>
        </p:nvPicPr>
        <p:blipFill rotWithShape="1">
          <a:blip r:embed="rId5">
            <a:alphaModFix/>
          </a:blip>
          <a:srcRect b="9910" l="0" r="0" t="22444"/>
          <a:stretch/>
        </p:blipFill>
        <p:spPr>
          <a:xfrm>
            <a:off x="6539700" y="969600"/>
            <a:ext cx="1712400" cy="1544700"/>
          </a:xfrm>
          <a:prstGeom prst="roundRect">
            <a:avLst>
              <a:gd fmla="val 16667" name="adj"/>
            </a:avLst>
          </a:prstGeom>
          <a:noFill/>
          <a:ln>
            <a:noFill/>
          </a:ln>
        </p:spPr>
      </p:pic>
      <p:pic>
        <p:nvPicPr>
          <p:cNvPr id="376" name="Google Shape;376;p46"/>
          <p:cNvPicPr preferRelativeResize="0"/>
          <p:nvPr/>
        </p:nvPicPr>
        <p:blipFill rotWithShape="1">
          <a:blip r:embed="rId6">
            <a:alphaModFix/>
          </a:blip>
          <a:srcRect b="6405" l="0" r="0" t="25953"/>
          <a:stretch/>
        </p:blipFill>
        <p:spPr>
          <a:xfrm>
            <a:off x="6539700" y="2723100"/>
            <a:ext cx="1712400" cy="15915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97" name="Shape 97"/>
        <p:cNvGrpSpPr/>
        <p:nvPr/>
      </p:nvGrpSpPr>
      <p:grpSpPr>
        <a:xfrm>
          <a:off x="0" y="0"/>
          <a:ext cx="0" cy="0"/>
          <a:chOff x="0" y="0"/>
          <a:chExt cx="0" cy="0"/>
        </a:xfrm>
      </p:grpSpPr>
      <p:sp>
        <p:nvSpPr>
          <p:cNvPr id="98" name="Google Shape;98;p20"/>
          <p:cNvSpPr txBox="1"/>
          <p:nvPr/>
        </p:nvSpPr>
        <p:spPr>
          <a:xfrm>
            <a:off x="2011500" y="1784550"/>
            <a:ext cx="51210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lt1"/>
                </a:solidFill>
                <a:latin typeface="Varela Round"/>
                <a:ea typeface="Varela Round"/>
                <a:cs typeface="Varela Round"/>
                <a:sym typeface="Varela Round"/>
              </a:rPr>
              <a:t>Interviews</a:t>
            </a:r>
            <a:endParaRPr sz="4500">
              <a:solidFill>
                <a:schemeClr val="lt1"/>
              </a:solidFill>
              <a:latin typeface="Varela Round"/>
              <a:ea typeface="Varela Round"/>
              <a:cs typeface="Varela Round"/>
              <a:sym typeface="Varela Round"/>
            </a:endParaRPr>
          </a:p>
        </p:txBody>
      </p:sp>
      <p:sp>
        <p:nvSpPr>
          <p:cNvPr id="99" name="Google Shape;99;p20"/>
          <p:cNvSpPr/>
          <p:nvPr/>
        </p:nvSpPr>
        <p:spPr>
          <a:xfrm>
            <a:off x="4223275" y="509399"/>
            <a:ext cx="697455" cy="634336"/>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380" name="Shape 380"/>
        <p:cNvGrpSpPr/>
        <p:nvPr/>
      </p:nvGrpSpPr>
      <p:grpSpPr>
        <a:xfrm>
          <a:off x="0" y="0"/>
          <a:ext cx="0" cy="0"/>
          <a:chOff x="0" y="0"/>
          <a:chExt cx="0" cy="0"/>
        </a:xfrm>
      </p:grpSpPr>
      <p:sp>
        <p:nvSpPr>
          <p:cNvPr id="381" name="Google Shape;381;p47"/>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82" name="Google Shape;382;p47"/>
          <p:cNvSpPr txBox="1"/>
          <p:nvPr/>
        </p:nvSpPr>
        <p:spPr>
          <a:xfrm>
            <a:off x="459950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83" name="Google Shape;383;p47"/>
          <p:cNvSpPr/>
          <p:nvPr/>
        </p:nvSpPr>
        <p:spPr>
          <a:xfrm>
            <a:off x="4293437" y="258249"/>
            <a:ext cx="557132" cy="557100"/>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84" name="Google Shape;384;p47"/>
          <p:cNvSpPr txBox="1"/>
          <p:nvPr/>
        </p:nvSpPr>
        <p:spPr>
          <a:xfrm>
            <a:off x="1776600" y="1972513"/>
            <a:ext cx="5619300" cy="8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Varela Round"/>
                <a:ea typeface="Varela Round"/>
                <a:cs typeface="Varela Round"/>
                <a:sym typeface="Varela Round"/>
              </a:rPr>
              <a:t>The </a:t>
            </a:r>
            <a:r>
              <a:rPr b="1" lang="en" sz="2200">
                <a:solidFill>
                  <a:srgbClr val="FFF2CC"/>
                </a:solidFill>
                <a:latin typeface="Varela Round"/>
                <a:ea typeface="Varela Round"/>
                <a:cs typeface="Varela Round"/>
                <a:sym typeface="Varela Round"/>
              </a:rPr>
              <a:t>freedom</a:t>
            </a:r>
            <a:r>
              <a:rPr b="1" lang="en" sz="2200">
                <a:solidFill>
                  <a:srgbClr val="FFFFFF"/>
                </a:solidFill>
                <a:latin typeface="Varela Round"/>
                <a:ea typeface="Varela Round"/>
                <a:cs typeface="Varela Round"/>
                <a:sym typeface="Varela Round"/>
              </a:rPr>
              <a:t> to choose</a:t>
            </a:r>
            <a:r>
              <a:rPr b="1" lang="en" sz="2200">
                <a:solidFill>
                  <a:srgbClr val="FFE599"/>
                </a:solidFill>
                <a:latin typeface="Varela Round"/>
                <a:ea typeface="Varela Round"/>
                <a:cs typeface="Varela Round"/>
                <a:sym typeface="Varela Round"/>
              </a:rPr>
              <a:t> </a:t>
            </a:r>
            <a:r>
              <a:rPr b="1" lang="en" sz="2200">
                <a:solidFill>
                  <a:srgbClr val="FFFFFF"/>
                </a:solidFill>
                <a:latin typeface="Varela Round"/>
                <a:ea typeface="Varela Round"/>
                <a:cs typeface="Varela Round"/>
                <a:sym typeface="Varela Round"/>
              </a:rPr>
              <a:t>and</a:t>
            </a:r>
            <a:r>
              <a:rPr b="1" lang="en" sz="2200">
                <a:solidFill>
                  <a:srgbClr val="FFE599"/>
                </a:solidFill>
                <a:latin typeface="Varela Round"/>
                <a:ea typeface="Varela Round"/>
                <a:cs typeface="Varela Round"/>
                <a:sym typeface="Varela Round"/>
              </a:rPr>
              <a:t> </a:t>
            </a:r>
            <a:r>
              <a:rPr b="1" lang="en" sz="2200">
                <a:solidFill>
                  <a:srgbClr val="FFFFFF"/>
                </a:solidFill>
                <a:latin typeface="Varela Round"/>
                <a:ea typeface="Varela Round"/>
                <a:cs typeface="Varela Round"/>
                <a:sym typeface="Varela Round"/>
              </a:rPr>
              <a:t>mix different mediums led to a more </a:t>
            </a:r>
            <a:r>
              <a:rPr b="1" lang="en" sz="2200">
                <a:solidFill>
                  <a:srgbClr val="FFF2CC"/>
                </a:solidFill>
                <a:latin typeface="Varela Round"/>
                <a:ea typeface="Varela Round"/>
                <a:cs typeface="Varela Round"/>
                <a:sym typeface="Varela Round"/>
              </a:rPr>
              <a:t>meaningful </a:t>
            </a:r>
            <a:r>
              <a:rPr b="1" lang="en" sz="2200">
                <a:solidFill>
                  <a:srgbClr val="FFFFFF"/>
                </a:solidFill>
                <a:latin typeface="Varela Round"/>
                <a:ea typeface="Varela Round"/>
                <a:cs typeface="Varela Round"/>
                <a:sym typeface="Varela Round"/>
              </a:rPr>
              <a:t>and</a:t>
            </a:r>
            <a:r>
              <a:rPr b="1" lang="en" sz="2200">
                <a:solidFill>
                  <a:srgbClr val="FFF2CC"/>
                </a:solidFill>
                <a:latin typeface="Varela Round"/>
                <a:ea typeface="Varela Round"/>
                <a:cs typeface="Varela Round"/>
                <a:sym typeface="Varela Round"/>
              </a:rPr>
              <a:t> reflective process</a:t>
            </a:r>
            <a:r>
              <a:rPr b="1" lang="en" sz="2200">
                <a:solidFill>
                  <a:srgbClr val="FFFFFF"/>
                </a:solidFill>
                <a:latin typeface="Varela Round"/>
                <a:ea typeface="Varela Round"/>
                <a:cs typeface="Varela Round"/>
                <a:sym typeface="Varela Round"/>
              </a:rPr>
              <a:t>.</a:t>
            </a:r>
            <a:r>
              <a:rPr b="1" lang="en" sz="2200">
                <a:solidFill>
                  <a:srgbClr val="FFF2CC"/>
                </a:solidFill>
                <a:latin typeface="Varela Round"/>
                <a:ea typeface="Varela Round"/>
                <a:cs typeface="Varela Round"/>
                <a:sym typeface="Varela Round"/>
              </a:rPr>
              <a:t> </a:t>
            </a:r>
            <a:endParaRPr b="1" sz="2200">
              <a:solidFill>
                <a:srgbClr val="FFF2CC"/>
              </a:solidFill>
              <a:latin typeface="Varela Round"/>
              <a:ea typeface="Varela Round"/>
              <a:cs typeface="Varela Round"/>
              <a:sym typeface="Varela Round"/>
            </a:endParaRPr>
          </a:p>
        </p:txBody>
      </p:sp>
      <p:sp>
        <p:nvSpPr>
          <p:cNvPr id="385" name="Google Shape;385;p47"/>
          <p:cNvSpPr txBox="1"/>
          <p:nvPr/>
        </p:nvSpPr>
        <p:spPr>
          <a:xfrm>
            <a:off x="4135400" y="1146750"/>
            <a:ext cx="15876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Varela Round"/>
                <a:ea typeface="Varela Round"/>
                <a:cs typeface="Varela Round"/>
                <a:sym typeface="Varela Round"/>
              </a:rPr>
              <a:t>open</a:t>
            </a:r>
            <a:endParaRPr b="1" sz="2200">
              <a:solidFill>
                <a:srgbClr val="FFFFFF"/>
              </a:solidFill>
              <a:latin typeface="Varela Round"/>
              <a:ea typeface="Varela Round"/>
              <a:cs typeface="Varela Round"/>
              <a:sym typeface="Varela Round"/>
            </a:endParaRPr>
          </a:p>
        </p:txBody>
      </p:sp>
      <p:sp>
        <p:nvSpPr>
          <p:cNvPr id="386" name="Google Shape;386;p47"/>
          <p:cNvSpPr txBox="1"/>
          <p:nvPr/>
        </p:nvSpPr>
        <p:spPr>
          <a:xfrm>
            <a:off x="2525725" y="3868038"/>
            <a:ext cx="17115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Varela Round"/>
                <a:ea typeface="Varela Round"/>
                <a:cs typeface="Varela Round"/>
                <a:sym typeface="Varela Round"/>
              </a:rPr>
              <a:t>optionality </a:t>
            </a:r>
            <a:endParaRPr b="1" sz="2200">
              <a:solidFill>
                <a:srgbClr val="FFFFFF"/>
              </a:solidFill>
              <a:latin typeface="Varela Round"/>
              <a:ea typeface="Varela Round"/>
              <a:cs typeface="Varela Round"/>
              <a:sym typeface="Varela Round"/>
            </a:endParaRPr>
          </a:p>
        </p:txBody>
      </p:sp>
      <p:sp>
        <p:nvSpPr>
          <p:cNvPr id="387" name="Google Shape;387;p47"/>
          <p:cNvSpPr txBox="1"/>
          <p:nvPr/>
        </p:nvSpPr>
        <p:spPr>
          <a:xfrm>
            <a:off x="6287200" y="666050"/>
            <a:ext cx="15876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Varela Round"/>
                <a:ea typeface="Varela Round"/>
                <a:cs typeface="Varela Round"/>
                <a:sym typeface="Varela Round"/>
              </a:rPr>
              <a:t>reflective</a:t>
            </a:r>
            <a:endParaRPr b="1" sz="2200">
              <a:solidFill>
                <a:srgbClr val="FFFFFF"/>
              </a:solidFill>
              <a:latin typeface="Varela Round"/>
              <a:ea typeface="Varela Round"/>
              <a:cs typeface="Varela Round"/>
              <a:sym typeface="Varela Round"/>
            </a:endParaRPr>
          </a:p>
        </p:txBody>
      </p:sp>
      <p:sp>
        <p:nvSpPr>
          <p:cNvPr id="388" name="Google Shape;388;p47"/>
          <p:cNvSpPr txBox="1"/>
          <p:nvPr/>
        </p:nvSpPr>
        <p:spPr>
          <a:xfrm>
            <a:off x="4438400" y="3452863"/>
            <a:ext cx="15876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Varela Round"/>
                <a:ea typeface="Varela Round"/>
                <a:cs typeface="Varela Round"/>
                <a:sym typeface="Varela Round"/>
              </a:rPr>
              <a:t>enjoyable</a:t>
            </a:r>
            <a:endParaRPr b="1" sz="2200">
              <a:solidFill>
                <a:srgbClr val="FFFFFF"/>
              </a:solidFill>
              <a:latin typeface="Varela Round"/>
              <a:ea typeface="Varela Round"/>
              <a:cs typeface="Varela Round"/>
              <a:sym typeface="Varela Round"/>
            </a:endParaRPr>
          </a:p>
        </p:txBody>
      </p:sp>
      <p:sp>
        <p:nvSpPr>
          <p:cNvPr id="389" name="Google Shape;389;p47"/>
          <p:cNvSpPr txBox="1"/>
          <p:nvPr/>
        </p:nvSpPr>
        <p:spPr>
          <a:xfrm>
            <a:off x="788325" y="3343863"/>
            <a:ext cx="18666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Varela Round"/>
                <a:ea typeface="Varela Round"/>
                <a:cs typeface="Varela Round"/>
                <a:sym typeface="Varela Round"/>
              </a:rPr>
              <a:t>transparent</a:t>
            </a:r>
            <a:endParaRPr b="1" sz="2200">
              <a:solidFill>
                <a:srgbClr val="FFFFFF"/>
              </a:solidFill>
              <a:latin typeface="Varela Round"/>
              <a:ea typeface="Varela Round"/>
              <a:cs typeface="Varela Round"/>
              <a:sym typeface="Varela Round"/>
            </a:endParaRPr>
          </a:p>
        </p:txBody>
      </p:sp>
      <p:sp>
        <p:nvSpPr>
          <p:cNvPr id="390" name="Google Shape;390;p47"/>
          <p:cNvSpPr txBox="1"/>
          <p:nvPr/>
        </p:nvSpPr>
        <p:spPr>
          <a:xfrm>
            <a:off x="1172475" y="666038"/>
            <a:ext cx="21459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Varela Round"/>
                <a:ea typeface="Varela Round"/>
                <a:cs typeface="Varela Round"/>
                <a:sym typeface="Varela Round"/>
              </a:rPr>
              <a:t>frictionless</a:t>
            </a:r>
            <a:endParaRPr b="1" sz="2200">
              <a:solidFill>
                <a:srgbClr val="FFFFFF"/>
              </a:solidFill>
              <a:latin typeface="Varela Round"/>
              <a:ea typeface="Varela Round"/>
              <a:cs typeface="Varela Round"/>
              <a:sym typeface="Varela Round"/>
            </a:endParaRPr>
          </a:p>
        </p:txBody>
      </p:sp>
      <p:sp>
        <p:nvSpPr>
          <p:cNvPr id="391" name="Google Shape;391;p47"/>
          <p:cNvSpPr txBox="1"/>
          <p:nvPr/>
        </p:nvSpPr>
        <p:spPr>
          <a:xfrm>
            <a:off x="6427150" y="3640638"/>
            <a:ext cx="16476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Varela Round"/>
                <a:ea typeface="Varela Round"/>
                <a:cs typeface="Varela Round"/>
                <a:sym typeface="Varela Round"/>
              </a:rPr>
              <a:t>autonomy</a:t>
            </a:r>
            <a:endParaRPr b="1" sz="2200">
              <a:solidFill>
                <a:srgbClr val="FFFFFF"/>
              </a:solidFill>
              <a:latin typeface="Varela Round"/>
              <a:ea typeface="Varela Round"/>
              <a:cs typeface="Varela Round"/>
              <a:sym typeface="Varela Round"/>
            </a:endParaRPr>
          </a:p>
        </p:txBody>
      </p:sp>
      <p:sp>
        <p:nvSpPr>
          <p:cNvPr id="392" name="Google Shape;392;p47"/>
          <p:cNvSpPr/>
          <p:nvPr/>
        </p:nvSpPr>
        <p:spPr>
          <a:xfrm>
            <a:off x="1667700" y="1920150"/>
            <a:ext cx="5808600" cy="1303200"/>
          </a:xfrm>
          <a:prstGeom prst="frame">
            <a:avLst>
              <a:gd fmla="val 2831" name="adj1"/>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396" name="Shape 396"/>
        <p:cNvGrpSpPr/>
        <p:nvPr/>
      </p:nvGrpSpPr>
      <p:grpSpPr>
        <a:xfrm>
          <a:off x="0" y="0"/>
          <a:ext cx="0" cy="0"/>
          <a:chOff x="0" y="0"/>
          <a:chExt cx="0" cy="0"/>
        </a:xfrm>
      </p:grpSpPr>
      <p:sp>
        <p:nvSpPr>
          <p:cNvPr id="397" name="Google Shape;397;p48"/>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98" name="Google Shape;398;p48"/>
          <p:cNvSpPr txBox="1"/>
          <p:nvPr/>
        </p:nvSpPr>
        <p:spPr>
          <a:xfrm>
            <a:off x="4465325" y="96960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399" name="Google Shape;399;p48"/>
          <p:cNvSpPr/>
          <p:nvPr/>
        </p:nvSpPr>
        <p:spPr>
          <a:xfrm>
            <a:off x="4293437" y="258249"/>
            <a:ext cx="557132" cy="557100"/>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0" name="Google Shape;400;p48"/>
          <p:cNvSpPr txBox="1"/>
          <p:nvPr/>
        </p:nvSpPr>
        <p:spPr>
          <a:xfrm>
            <a:off x="1510050" y="1979250"/>
            <a:ext cx="6123900" cy="7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2CC"/>
                </a:solidFill>
                <a:latin typeface="Varela Round"/>
                <a:ea typeface="Varela Round"/>
                <a:cs typeface="Varela Round"/>
                <a:sym typeface="Varela Round"/>
              </a:rPr>
              <a:t>Gamify</a:t>
            </a:r>
            <a:r>
              <a:rPr b="1" lang="en" sz="2200">
                <a:solidFill>
                  <a:schemeClr val="lt1"/>
                </a:solidFill>
                <a:latin typeface="Varela Round"/>
                <a:ea typeface="Varela Round"/>
                <a:cs typeface="Varela Round"/>
                <a:sym typeface="Varela Round"/>
              </a:rPr>
              <a:t> the memory recording process by showing users </a:t>
            </a:r>
            <a:r>
              <a:rPr b="1" lang="en" sz="2200">
                <a:solidFill>
                  <a:srgbClr val="FFF2CC"/>
                </a:solidFill>
                <a:latin typeface="Varela Round"/>
                <a:ea typeface="Varela Round"/>
                <a:cs typeface="Varela Round"/>
                <a:sym typeface="Varela Round"/>
              </a:rPr>
              <a:t>quantitative</a:t>
            </a:r>
            <a:r>
              <a:rPr b="1" lang="en" sz="2200">
                <a:solidFill>
                  <a:schemeClr val="lt1"/>
                </a:solidFill>
                <a:latin typeface="Varela Round"/>
                <a:ea typeface="Varela Round"/>
                <a:cs typeface="Varela Round"/>
                <a:sym typeface="Varela Round"/>
              </a:rPr>
              <a:t> measures of their progress. </a:t>
            </a:r>
            <a:endParaRPr b="1" sz="2200">
              <a:solidFill>
                <a:srgbClr val="FFFFFF"/>
              </a:solidFill>
              <a:latin typeface="Varela Round"/>
              <a:ea typeface="Varela Round"/>
              <a:cs typeface="Varela Round"/>
              <a:sym typeface="Varela Round"/>
            </a:endParaRPr>
          </a:p>
        </p:txBody>
      </p:sp>
      <p:sp>
        <p:nvSpPr>
          <p:cNvPr id="401" name="Google Shape;401;p48"/>
          <p:cNvSpPr txBox="1"/>
          <p:nvPr/>
        </p:nvSpPr>
        <p:spPr>
          <a:xfrm>
            <a:off x="1510050" y="3208125"/>
            <a:ext cx="6123900" cy="94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2CC"/>
                </a:solidFill>
                <a:latin typeface="Varela Round"/>
                <a:ea typeface="Varela Round"/>
                <a:cs typeface="Varela Round"/>
                <a:sym typeface="Varela Round"/>
              </a:rPr>
              <a:t>Assumption:</a:t>
            </a:r>
            <a:r>
              <a:rPr b="1" lang="en" sz="2000">
                <a:solidFill>
                  <a:srgbClr val="FFFFFF"/>
                </a:solidFill>
                <a:latin typeface="Varela Round"/>
                <a:ea typeface="Varela Round"/>
                <a:cs typeface="Varela Round"/>
                <a:sym typeface="Varela Round"/>
              </a:rPr>
              <a:t> </a:t>
            </a:r>
            <a:r>
              <a:rPr b="1" lang="en" sz="2200">
                <a:solidFill>
                  <a:schemeClr val="lt1"/>
                </a:solidFill>
                <a:latin typeface="Varela Round"/>
                <a:ea typeface="Varela Round"/>
                <a:cs typeface="Varela Round"/>
                <a:sym typeface="Varela Round"/>
              </a:rPr>
              <a:t>Logging progress incentivizes more frequent recording.</a:t>
            </a:r>
            <a:endParaRPr b="1" sz="2000">
              <a:solidFill>
                <a:schemeClr val="lt1"/>
              </a:solidFill>
              <a:latin typeface="Varela Round"/>
              <a:ea typeface="Varela Round"/>
              <a:cs typeface="Varela Round"/>
              <a:sym typeface="Varela Round"/>
            </a:endParaRPr>
          </a:p>
        </p:txBody>
      </p:sp>
      <p:sp>
        <p:nvSpPr>
          <p:cNvPr id="402" name="Google Shape;402;p48"/>
          <p:cNvSpPr txBox="1"/>
          <p:nvPr/>
        </p:nvSpPr>
        <p:spPr>
          <a:xfrm>
            <a:off x="1397550" y="968475"/>
            <a:ext cx="6348900" cy="61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FFF2CC"/>
                </a:solidFill>
                <a:latin typeface="Varela Round"/>
                <a:ea typeface="Varela Round"/>
                <a:cs typeface="Varela Round"/>
                <a:sym typeface="Varela Round"/>
              </a:rPr>
              <a:t>HMW:</a:t>
            </a:r>
            <a:r>
              <a:rPr b="1" lang="en" sz="1600">
                <a:solidFill>
                  <a:srgbClr val="FFFFFF"/>
                </a:solidFill>
                <a:latin typeface="Varela Round"/>
                <a:ea typeface="Varela Round"/>
                <a:cs typeface="Varela Round"/>
                <a:sym typeface="Varela Round"/>
              </a:rPr>
              <a:t> Incentivize people to consistently record experiences? </a:t>
            </a:r>
            <a:endParaRPr b="1" sz="1600">
              <a:solidFill>
                <a:srgbClr val="FFFFFF"/>
              </a:solidFill>
              <a:latin typeface="Varela Round"/>
              <a:ea typeface="Varela Round"/>
              <a:cs typeface="Varela Round"/>
              <a:sym typeface="Varela Round"/>
            </a:endParaRPr>
          </a:p>
        </p:txBody>
      </p:sp>
      <p:sp>
        <p:nvSpPr>
          <p:cNvPr id="403" name="Google Shape;403;p48"/>
          <p:cNvSpPr/>
          <p:nvPr/>
        </p:nvSpPr>
        <p:spPr>
          <a:xfrm>
            <a:off x="1455150" y="1771800"/>
            <a:ext cx="6233700" cy="1176300"/>
          </a:xfrm>
          <a:prstGeom prst="frame">
            <a:avLst>
              <a:gd fmla="val 3635" name="adj1"/>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407" name="Shape 407"/>
        <p:cNvGrpSpPr/>
        <p:nvPr/>
      </p:nvGrpSpPr>
      <p:grpSpPr>
        <a:xfrm>
          <a:off x="0" y="0"/>
          <a:ext cx="0" cy="0"/>
          <a:chOff x="0" y="0"/>
          <a:chExt cx="0" cy="0"/>
        </a:xfrm>
      </p:grpSpPr>
      <p:sp>
        <p:nvSpPr>
          <p:cNvPr id="408" name="Google Shape;408;p49"/>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409" name="Google Shape;409;p49"/>
          <p:cNvSpPr txBox="1"/>
          <p:nvPr/>
        </p:nvSpPr>
        <p:spPr>
          <a:xfrm>
            <a:off x="4465325" y="96960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410" name="Google Shape;410;p49"/>
          <p:cNvSpPr/>
          <p:nvPr/>
        </p:nvSpPr>
        <p:spPr>
          <a:xfrm>
            <a:off x="4293437" y="258249"/>
            <a:ext cx="557132" cy="557100"/>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411" name="Google Shape;411;p49"/>
          <p:cNvPicPr preferRelativeResize="0"/>
          <p:nvPr/>
        </p:nvPicPr>
        <p:blipFill>
          <a:blip r:embed="rId3">
            <a:alphaModFix/>
          </a:blip>
          <a:stretch>
            <a:fillRect/>
          </a:stretch>
        </p:blipFill>
        <p:spPr>
          <a:xfrm>
            <a:off x="687550" y="1328675"/>
            <a:ext cx="1681200" cy="2241300"/>
          </a:xfrm>
          <a:prstGeom prst="roundRect">
            <a:avLst>
              <a:gd fmla="val 16667" name="adj"/>
            </a:avLst>
          </a:prstGeom>
          <a:noFill/>
          <a:ln>
            <a:noFill/>
          </a:ln>
        </p:spPr>
      </p:pic>
      <p:pic>
        <p:nvPicPr>
          <p:cNvPr id="412" name="Google Shape;412;p49"/>
          <p:cNvPicPr preferRelativeResize="0"/>
          <p:nvPr/>
        </p:nvPicPr>
        <p:blipFill rotWithShape="1">
          <a:blip r:embed="rId4">
            <a:alphaModFix/>
          </a:blip>
          <a:srcRect b="0" l="0" r="0" t="31010"/>
          <a:stretch/>
        </p:blipFill>
        <p:spPr>
          <a:xfrm>
            <a:off x="4776075" y="1345675"/>
            <a:ext cx="1681200" cy="2224200"/>
          </a:xfrm>
          <a:prstGeom prst="roundRect">
            <a:avLst>
              <a:gd fmla="val 16667" name="adj"/>
            </a:avLst>
          </a:prstGeom>
          <a:noFill/>
          <a:ln>
            <a:noFill/>
          </a:ln>
        </p:spPr>
      </p:pic>
      <p:pic>
        <p:nvPicPr>
          <p:cNvPr id="413" name="Google Shape;413;p49"/>
          <p:cNvPicPr preferRelativeResize="0"/>
          <p:nvPr/>
        </p:nvPicPr>
        <p:blipFill>
          <a:blip r:embed="rId5">
            <a:alphaModFix/>
          </a:blip>
          <a:stretch>
            <a:fillRect/>
          </a:stretch>
        </p:blipFill>
        <p:spPr>
          <a:xfrm>
            <a:off x="6740650" y="1328375"/>
            <a:ext cx="1681200" cy="2241900"/>
          </a:xfrm>
          <a:prstGeom prst="roundRect">
            <a:avLst>
              <a:gd fmla="val 16667" name="adj"/>
            </a:avLst>
          </a:prstGeom>
          <a:noFill/>
          <a:ln>
            <a:noFill/>
          </a:ln>
        </p:spPr>
      </p:pic>
      <p:pic>
        <p:nvPicPr>
          <p:cNvPr id="414" name="Google Shape;414;p49"/>
          <p:cNvPicPr preferRelativeResize="0"/>
          <p:nvPr/>
        </p:nvPicPr>
        <p:blipFill>
          <a:blip r:embed="rId6">
            <a:alphaModFix/>
          </a:blip>
          <a:stretch>
            <a:fillRect/>
          </a:stretch>
        </p:blipFill>
        <p:spPr>
          <a:xfrm>
            <a:off x="2671063" y="1337225"/>
            <a:ext cx="1802700" cy="2224200"/>
          </a:xfrm>
          <a:prstGeom prst="roundRect">
            <a:avLst>
              <a:gd fmla="val 16667" name="adj"/>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418" name="Shape 418"/>
        <p:cNvGrpSpPr/>
        <p:nvPr/>
      </p:nvGrpSpPr>
      <p:grpSpPr>
        <a:xfrm>
          <a:off x="0" y="0"/>
          <a:ext cx="0" cy="0"/>
          <a:chOff x="0" y="0"/>
          <a:chExt cx="0" cy="0"/>
        </a:xfrm>
      </p:grpSpPr>
      <p:sp>
        <p:nvSpPr>
          <p:cNvPr id="419" name="Google Shape;419;p50"/>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420" name="Google Shape;420;p50"/>
          <p:cNvSpPr txBox="1"/>
          <p:nvPr/>
        </p:nvSpPr>
        <p:spPr>
          <a:xfrm>
            <a:off x="4465325" y="96960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421" name="Google Shape;421;p50"/>
          <p:cNvSpPr/>
          <p:nvPr/>
        </p:nvSpPr>
        <p:spPr>
          <a:xfrm>
            <a:off x="4293437" y="258249"/>
            <a:ext cx="557132" cy="557100"/>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2" name="Google Shape;422;p50"/>
          <p:cNvSpPr txBox="1"/>
          <p:nvPr/>
        </p:nvSpPr>
        <p:spPr>
          <a:xfrm>
            <a:off x="777600" y="1108325"/>
            <a:ext cx="32682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Varela Round"/>
                <a:ea typeface="Varela Round"/>
                <a:cs typeface="Varela Round"/>
                <a:sym typeface="Varela Round"/>
              </a:rPr>
              <a:t>more</a:t>
            </a:r>
            <a:r>
              <a:rPr b="1" lang="en" sz="2200">
                <a:solidFill>
                  <a:srgbClr val="FFFFFF"/>
                </a:solidFill>
                <a:latin typeface="Varela Round"/>
                <a:ea typeface="Varela Round"/>
                <a:cs typeface="Varela Round"/>
                <a:sym typeface="Varela Round"/>
              </a:rPr>
              <a:t> memory recall </a:t>
            </a:r>
            <a:endParaRPr b="1" sz="2200">
              <a:solidFill>
                <a:srgbClr val="FFFFFF"/>
              </a:solidFill>
              <a:latin typeface="Varela Round"/>
              <a:ea typeface="Varela Round"/>
              <a:cs typeface="Varela Round"/>
              <a:sym typeface="Varela Round"/>
            </a:endParaRPr>
          </a:p>
        </p:txBody>
      </p:sp>
      <p:sp>
        <p:nvSpPr>
          <p:cNvPr id="423" name="Google Shape;423;p50"/>
          <p:cNvSpPr txBox="1"/>
          <p:nvPr/>
        </p:nvSpPr>
        <p:spPr>
          <a:xfrm>
            <a:off x="3166138" y="3888588"/>
            <a:ext cx="2767800" cy="11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Varela Round"/>
                <a:ea typeface="Varela Round"/>
                <a:cs typeface="Varela Round"/>
                <a:sym typeface="Varela Round"/>
              </a:rPr>
              <a:t>Balance intensity </a:t>
            </a:r>
            <a:endParaRPr b="1" sz="2200">
              <a:solidFill>
                <a:srgbClr val="FFFFFF"/>
              </a:solidFill>
              <a:latin typeface="Varela Round"/>
              <a:ea typeface="Varela Round"/>
              <a:cs typeface="Varela Round"/>
              <a:sym typeface="Varela Round"/>
            </a:endParaRPr>
          </a:p>
        </p:txBody>
      </p:sp>
      <p:sp>
        <p:nvSpPr>
          <p:cNvPr id="424" name="Google Shape;424;p50"/>
          <p:cNvSpPr txBox="1"/>
          <p:nvPr/>
        </p:nvSpPr>
        <p:spPr>
          <a:xfrm>
            <a:off x="5891825" y="1031375"/>
            <a:ext cx="1744500" cy="11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Varela Round"/>
                <a:ea typeface="Varela Round"/>
                <a:cs typeface="Varela Round"/>
                <a:sym typeface="Varela Round"/>
              </a:rPr>
              <a:t>m</a:t>
            </a:r>
            <a:r>
              <a:rPr b="1" lang="en" sz="2200">
                <a:solidFill>
                  <a:srgbClr val="FFFFFF"/>
                </a:solidFill>
                <a:latin typeface="Varela Round"/>
                <a:ea typeface="Varela Round"/>
                <a:cs typeface="Varela Round"/>
                <a:sym typeface="Varela Round"/>
              </a:rPr>
              <a:t>otivating </a:t>
            </a:r>
            <a:endParaRPr b="1" sz="2200">
              <a:solidFill>
                <a:srgbClr val="FFFFFF"/>
              </a:solidFill>
              <a:latin typeface="Varela Round"/>
              <a:ea typeface="Varela Round"/>
              <a:cs typeface="Varela Round"/>
              <a:sym typeface="Varela Round"/>
            </a:endParaRPr>
          </a:p>
        </p:txBody>
      </p:sp>
      <p:sp>
        <p:nvSpPr>
          <p:cNvPr id="425" name="Google Shape;425;p50"/>
          <p:cNvSpPr txBox="1"/>
          <p:nvPr/>
        </p:nvSpPr>
        <p:spPr>
          <a:xfrm>
            <a:off x="708250" y="3351200"/>
            <a:ext cx="3268200" cy="11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Varela Round"/>
                <a:ea typeface="Varela Round"/>
                <a:cs typeface="Varela Round"/>
                <a:sym typeface="Varela Round"/>
              </a:rPr>
              <a:t>f</a:t>
            </a:r>
            <a:r>
              <a:rPr b="1" lang="en" sz="2200">
                <a:solidFill>
                  <a:srgbClr val="FFFFFF"/>
                </a:solidFill>
                <a:latin typeface="Varela Round"/>
                <a:ea typeface="Varela Round"/>
                <a:cs typeface="Varela Round"/>
                <a:sym typeface="Varela Round"/>
              </a:rPr>
              <a:t>low interference?</a:t>
            </a:r>
            <a:endParaRPr b="1" sz="2200">
              <a:solidFill>
                <a:srgbClr val="FFFFFF"/>
              </a:solidFill>
              <a:latin typeface="Varela Round"/>
              <a:ea typeface="Varela Round"/>
              <a:cs typeface="Varela Round"/>
              <a:sym typeface="Varela Round"/>
            </a:endParaRPr>
          </a:p>
        </p:txBody>
      </p:sp>
      <p:sp>
        <p:nvSpPr>
          <p:cNvPr id="426" name="Google Shape;426;p50"/>
          <p:cNvSpPr txBox="1"/>
          <p:nvPr/>
        </p:nvSpPr>
        <p:spPr>
          <a:xfrm>
            <a:off x="5375175" y="3351200"/>
            <a:ext cx="36411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Varela Round"/>
                <a:ea typeface="Varela Round"/>
                <a:cs typeface="Varela Round"/>
                <a:sym typeface="Varela Round"/>
              </a:rPr>
              <a:t>n</a:t>
            </a:r>
            <a:r>
              <a:rPr b="1" lang="en" sz="2200">
                <a:solidFill>
                  <a:srgbClr val="FFFFFF"/>
                </a:solidFill>
                <a:latin typeface="Varela Round"/>
                <a:ea typeface="Varela Round"/>
                <a:cs typeface="Varela Round"/>
                <a:sym typeface="Varela Round"/>
              </a:rPr>
              <a:t>o temporal aspect?</a:t>
            </a:r>
            <a:endParaRPr b="1" sz="2200">
              <a:solidFill>
                <a:srgbClr val="FFFFFF"/>
              </a:solidFill>
              <a:latin typeface="Varela Round"/>
              <a:ea typeface="Varela Round"/>
              <a:cs typeface="Varela Round"/>
              <a:sym typeface="Varela Round"/>
            </a:endParaRPr>
          </a:p>
        </p:txBody>
      </p:sp>
      <p:sp>
        <p:nvSpPr>
          <p:cNvPr id="427" name="Google Shape;427;p50"/>
          <p:cNvSpPr txBox="1"/>
          <p:nvPr/>
        </p:nvSpPr>
        <p:spPr>
          <a:xfrm>
            <a:off x="1377150" y="2114000"/>
            <a:ext cx="6389700" cy="8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solidFill>
                  <a:srgbClr val="FFF2CC"/>
                </a:solidFill>
                <a:latin typeface="Varela Round"/>
                <a:ea typeface="Varela Round"/>
                <a:cs typeface="Varela Round"/>
                <a:sym typeface="Varela Round"/>
              </a:rPr>
              <a:t>Gamifying</a:t>
            </a:r>
            <a:r>
              <a:rPr b="1" lang="en" sz="2200">
                <a:solidFill>
                  <a:schemeClr val="lt1"/>
                </a:solidFill>
                <a:latin typeface="Varela Round"/>
                <a:ea typeface="Varela Round"/>
                <a:cs typeface="Varela Round"/>
                <a:sym typeface="Varela Round"/>
              </a:rPr>
              <a:t> the experience led to more </a:t>
            </a:r>
            <a:r>
              <a:rPr b="1" lang="en" sz="2200">
                <a:solidFill>
                  <a:srgbClr val="FFF2CC"/>
                </a:solidFill>
                <a:latin typeface="Varela Round"/>
                <a:ea typeface="Varela Round"/>
                <a:cs typeface="Varela Round"/>
                <a:sym typeface="Varela Round"/>
              </a:rPr>
              <a:t>frequent</a:t>
            </a:r>
            <a:r>
              <a:rPr b="1" lang="en" sz="2200">
                <a:solidFill>
                  <a:schemeClr val="lt1"/>
                </a:solidFill>
                <a:latin typeface="Varela Round"/>
                <a:ea typeface="Varela Round"/>
                <a:cs typeface="Varela Round"/>
                <a:sym typeface="Varela Round"/>
              </a:rPr>
              <a:t> memory recall, although the </a:t>
            </a:r>
            <a:r>
              <a:rPr b="1" lang="en" sz="2200">
                <a:solidFill>
                  <a:srgbClr val="FFF2CC"/>
                </a:solidFill>
                <a:latin typeface="Varela Round"/>
                <a:ea typeface="Varela Round"/>
                <a:cs typeface="Varela Round"/>
                <a:sym typeface="Varela Round"/>
              </a:rPr>
              <a:t>intensity</a:t>
            </a:r>
            <a:r>
              <a:rPr b="1" lang="en" sz="2200">
                <a:solidFill>
                  <a:schemeClr val="lt1"/>
                </a:solidFill>
                <a:latin typeface="Varela Round"/>
                <a:ea typeface="Varela Round"/>
                <a:cs typeface="Varela Round"/>
                <a:sym typeface="Varela Round"/>
              </a:rPr>
              <a:t> of the gamification </a:t>
            </a:r>
            <a:r>
              <a:rPr b="1" lang="en" sz="2200">
                <a:solidFill>
                  <a:srgbClr val="FFF2CC"/>
                </a:solidFill>
                <a:latin typeface="Varela Round"/>
                <a:ea typeface="Varela Round"/>
                <a:cs typeface="Varela Round"/>
                <a:sym typeface="Varela Round"/>
              </a:rPr>
              <a:t>interfered with the flow</a:t>
            </a:r>
            <a:r>
              <a:rPr b="1" lang="en" sz="2200">
                <a:solidFill>
                  <a:srgbClr val="FFFFFF"/>
                </a:solidFill>
                <a:latin typeface="Varela Round"/>
                <a:ea typeface="Varela Round"/>
                <a:cs typeface="Varela Round"/>
                <a:sym typeface="Varela Round"/>
              </a:rPr>
              <a:t>. </a:t>
            </a:r>
            <a:endParaRPr b="1" sz="2200">
              <a:solidFill>
                <a:srgbClr val="FFF2CC"/>
              </a:solidFill>
              <a:latin typeface="Varela Round"/>
              <a:ea typeface="Varela Round"/>
              <a:cs typeface="Varela Round"/>
              <a:sym typeface="Varela Round"/>
            </a:endParaRPr>
          </a:p>
        </p:txBody>
      </p:sp>
      <p:sp>
        <p:nvSpPr>
          <p:cNvPr id="428" name="Google Shape;428;p50"/>
          <p:cNvSpPr/>
          <p:nvPr/>
        </p:nvSpPr>
        <p:spPr>
          <a:xfrm>
            <a:off x="1365600" y="1876550"/>
            <a:ext cx="6412800" cy="1303200"/>
          </a:xfrm>
          <a:prstGeom prst="frame">
            <a:avLst>
              <a:gd fmla="val 2831" name="adj1"/>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432" name="Shape 432"/>
        <p:cNvGrpSpPr/>
        <p:nvPr/>
      </p:nvGrpSpPr>
      <p:grpSpPr>
        <a:xfrm>
          <a:off x="0" y="0"/>
          <a:ext cx="0" cy="0"/>
          <a:chOff x="0" y="0"/>
          <a:chExt cx="0" cy="0"/>
        </a:xfrm>
      </p:grpSpPr>
      <p:sp>
        <p:nvSpPr>
          <p:cNvPr id="433" name="Google Shape;433;p51"/>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434" name="Google Shape;434;p51"/>
          <p:cNvSpPr txBox="1"/>
          <p:nvPr>
            <p:ph idx="4294967295" type="ctrTitle"/>
          </p:nvPr>
        </p:nvSpPr>
        <p:spPr>
          <a:xfrm>
            <a:off x="1087575" y="729475"/>
            <a:ext cx="6669600" cy="5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Varela Round"/>
                <a:ea typeface="Varela Round"/>
                <a:cs typeface="Varela Round"/>
                <a:sym typeface="Varela Round"/>
              </a:rPr>
              <a:t>Summary</a:t>
            </a:r>
            <a:endParaRPr b="1" sz="3000">
              <a:solidFill>
                <a:schemeClr val="lt1"/>
              </a:solidFill>
              <a:latin typeface="Varela Round"/>
              <a:ea typeface="Varela Round"/>
              <a:cs typeface="Varela Round"/>
              <a:sym typeface="Varela Round"/>
            </a:endParaRPr>
          </a:p>
        </p:txBody>
      </p:sp>
      <p:sp>
        <p:nvSpPr>
          <p:cNvPr id="435" name="Google Shape;435;p51"/>
          <p:cNvSpPr txBox="1"/>
          <p:nvPr/>
        </p:nvSpPr>
        <p:spPr>
          <a:xfrm>
            <a:off x="1361525" y="1540950"/>
            <a:ext cx="7327200" cy="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Varela Round"/>
                <a:ea typeface="Varela Round"/>
                <a:cs typeface="Varela Round"/>
                <a:sym typeface="Varela Round"/>
              </a:rPr>
              <a:t>The time capsule is a nice addition, but not necessary</a:t>
            </a:r>
            <a:endParaRPr b="1" sz="2000">
              <a:solidFill>
                <a:srgbClr val="FFFFFF"/>
              </a:solidFill>
              <a:latin typeface="Varela Round"/>
              <a:ea typeface="Varela Round"/>
              <a:cs typeface="Varela Round"/>
              <a:sym typeface="Varela Round"/>
            </a:endParaRPr>
          </a:p>
        </p:txBody>
      </p:sp>
      <p:sp>
        <p:nvSpPr>
          <p:cNvPr id="436" name="Google Shape;436;p51"/>
          <p:cNvSpPr txBox="1"/>
          <p:nvPr/>
        </p:nvSpPr>
        <p:spPr>
          <a:xfrm>
            <a:off x="1372475" y="2051988"/>
            <a:ext cx="7609500" cy="71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2000">
                <a:solidFill>
                  <a:srgbClr val="FFFFFF"/>
                </a:solidFill>
                <a:latin typeface="Varela Round"/>
                <a:ea typeface="Varela Round"/>
                <a:cs typeface="Varela Round"/>
                <a:sym typeface="Varela Round"/>
              </a:rPr>
              <a:t>Tabula rasa</a:t>
            </a:r>
            <a:r>
              <a:rPr b="1" lang="en" sz="2000">
                <a:solidFill>
                  <a:srgbClr val="FFFFFF"/>
                </a:solidFill>
                <a:latin typeface="Varela Round"/>
                <a:ea typeface="Varela Round"/>
                <a:cs typeface="Varela Round"/>
                <a:sym typeface="Varela Round"/>
              </a:rPr>
              <a:t> was effective for engaging deep recall</a:t>
            </a:r>
            <a:endParaRPr b="1" sz="2000">
              <a:solidFill>
                <a:srgbClr val="FFFFFF"/>
              </a:solidFill>
              <a:latin typeface="Varela Round"/>
              <a:ea typeface="Varela Round"/>
              <a:cs typeface="Varela Round"/>
              <a:sym typeface="Varela Round"/>
            </a:endParaRPr>
          </a:p>
        </p:txBody>
      </p:sp>
      <p:sp>
        <p:nvSpPr>
          <p:cNvPr id="437" name="Google Shape;437;p51"/>
          <p:cNvSpPr txBox="1"/>
          <p:nvPr/>
        </p:nvSpPr>
        <p:spPr>
          <a:xfrm>
            <a:off x="1372475" y="2752438"/>
            <a:ext cx="6353700" cy="47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Varela Round"/>
                <a:ea typeface="Varela Round"/>
                <a:cs typeface="Varela Round"/>
                <a:sym typeface="Varela Round"/>
              </a:rPr>
              <a:t>Moderated gamification drives frequency</a:t>
            </a:r>
            <a:endParaRPr b="1" sz="2000">
              <a:solidFill>
                <a:srgbClr val="FFFFFF"/>
              </a:solidFill>
              <a:latin typeface="Varela Round"/>
              <a:ea typeface="Varela Round"/>
              <a:cs typeface="Varela Round"/>
              <a:sym typeface="Varela Round"/>
            </a:endParaRPr>
          </a:p>
        </p:txBody>
      </p:sp>
      <p:sp>
        <p:nvSpPr>
          <p:cNvPr id="438" name="Google Shape;438;p51"/>
          <p:cNvSpPr txBox="1"/>
          <p:nvPr/>
        </p:nvSpPr>
        <p:spPr>
          <a:xfrm>
            <a:off x="1372475" y="3432824"/>
            <a:ext cx="7131600" cy="61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Varela Round"/>
                <a:ea typeface="Varela Round"/>
                <a:cs typeface="Varela Round"/>
                <a:sym typeface="Varela Round"/>
              </a:rPr>
              <a:t>Further exploration of a gamified tabula rasa and ways to organize the resulting collected </a:t>
            </a:r>
            <a:r>
              <a:rPr b="1" lang="en" sz="2000">
                <a:solidFill>
                  <a:srgbClr val="FFFFFF"/>
                </a:solidFill>
                <a:latin typeface="Varela Round"/>
                <a:ea typeface="Varela Round"/>
                <a:cs typeface="Varela Round"/>
                <a:sym typeface="Varela Round"/>
              </a:rPr>
              <a:t>artifacts</a:t>
            </a:r>
            <a:endParaRPr b="1" sz="2000">
              <a:solidFill>
                <a:srgbClr val="FFFFFF"/>
              </a:solidFill>
              <a:latin typeface="Varela Round"/>
              <a:ea typeface="Varela Round"/>
              <a:cs typeface="Varela Round"/>
              <a:sym typeface="Varela Round"/>
            </a:endParaRPr>
          </a:p>
        </p:txBody>
      </p:sp>
      <p:pic>
        <p:nvPicPr>
          <p:cNvPr id="439" name="Google Shape;439;p51"/>
          <p:cNvPicPr preferRelativeResize="0"/>
          <p:nvPr/>
        </p:nvPicPr>
        <p:blipFill>
          <a:blip r:embed="rId3">
            <a:alphaModFix/>
          </a:blip>
          <a:stretch>
            <a:fillRect/>
          </a:stretch>
        </p:blipFill>
        <p:spPr>
          <a:xfrm>
            <a:off x="4315200" y="198425"/>
            <a:ext cx="513600" cy="676730"/>
          </a:xfrm>
          <a:prstGeom prst="rect">
            <a:avLst/>
          </a:prstGeom>
          <a:noFill/>
          <a:ln>
            <a:noFill/>
          </a:ln>
        </p:spPr>
      </p:pic>
      <p:pic>
        <p:nvPicPr>
          <p:cNvPr id="440" name="Google Shape;440;p51"/>
          <p:cNvPicPr preferRelativeResize="0"/>
          <p:nvPr/>
        </p:nvPicPr>
        <p:blipFill>
          <a:blip r:embed="rId4">
            <a:alphaModFix/>
          </a:blip>
          <a:stretch>
            <a:fillRect/>
          </a:stretch>
        </p:blipFill>
        <p:spPr>
          <a:xfrm>
            <a:off x="1087575" y="1681025"/>
            <a:ext cx="191400" cy="308710"/>
          </a:xfrm>
          <a:prstGeom prst="rect">
            <a:avLst/>
          </a:prstGeom>
          <a:noFill/>
          <a:ln>
            <a:noFill/>
          </a:ln>
        </p:spPr>
      </p:pic>
      <p:pic>
        <p:nvPicPr>
          <p:cNvPr id="441" name="Google Shape;441;p51"/>
          <p:cNvPicPr preferRelativeResize="0"/>
          <p:nvPr/>
        </p:nvPicPr>
        <p:blipFill>
          <a:blip r:embed="rId4">
            <a:alphaModFix/>
          </a:blip>
          <a:stretch>
            <a:fillRect/>
          </a:stretch>
        </p:blipFill>
        <p:spPr>
          <a:xfrm>
            <a:off x="1087575" y="2307975"/>
            <a:ext cx="191400" cy="308710"/>
          </a:xfrm>
          <a:prstGeom prst="rect">
            <a:avLst/>
          </a:prstGeom>
          <a:noFill/>
          <a:ln>
            <a:noFill/>
          </a:ln>
        </p:spPr>
      </p:pic>
      <p:pic>
        <p:nvPicPr>
          <p:cNvPr id="442" name="Google Shape;442;p51"/>
          <p:cNvPicPr preferRelativeResize="0"/>
          <p:nvPr/>
        </p:nvPicPr>
        <p:blipFill>
          <a:blip r:embed="rId4">
            <a:alphaModFix/>
          </a:blip>
          <a:stretch>
            <a:fillRect/>
          </a:stretch>
        </p:blipFill>
        <p:spPr>
          <a:xfrm>
            <a:off x="1087575" y="2874600"/>
            <a:ext cx="191400" cy="308710"/>
          </a:xfrm>
          <a:prstGeom prst="rect">
            <a:avLst/>
          </a:prstGeom>
          <a:noFill/>
          <a:ln>
            <a:noFill/>
          </a:ln>
        </p:spPr>
      </p:pic>
      <p:pic>
        <p:nvPicPr>
          <p:cNvPr id="443" name="Google Shape;443;p51"/>
          <p:cNvPicPr preferRelativeResize="0"/>
          <p:nvPr/>
        </p:nvPicPr>
        <p:blipFill>
          <a:blip r:embed="rId4">
            <a:alphaModFix/>
          </a:blip>
          <a:stretch>
            <a:fillRect/>
          </a:stretch>
        </p:blipFill>
        <p:spPr>
          <a:xfrm>
            <a:off x="1087575" y="3509013"/>
            <a:ext cx="191400" cy="30871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447" name="Shape 447"/>
        <p:cNvGrpSpPr/>
        <p:nvPr/>
      </p:nvGrpSpPr>
      <p:grpSpPr>
        <a:xfrm>
          <a:off x="0" y="0"/>
          <a:ext cx="0" cy="0"/>
          <a:chOff x="0" y="0"/>
          <a:chExt cx="0" cy="0"/>
        </a:xfrm>
      </p:grpSpPr>
      <p:sp>
        <p:nvSpPr>
          <p:cNvPr id="448" name="Google Shape;448;p52"/>
          <p:cNvSpPr txBox="1"/>
          <p:nvPr/>
        </p:nvSpPr>
        <p:spPr>
          <a:xfrm>
            <a:off x="2011500" y="1784550"/>
            <a:ext cx="51210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lt1"/>
                </a:solidFill>
                <a:latin typeface="Varela Round"/>
                <a:ea typeface="Varela Round"/>
                <a:cs typeface="Varela Round"/>
                <a:sym typeface="Varela Round"/>
              </a:rPr>
              <a:t>Appendix</a:t>
            </a:r>
            <a:endParaRPr sz="4500">
              <a:solidFill>
                <a:schemeClr val="lt1"/>
              </a:solidFill>
              <a:latin typeface="Varela Round"/>
              <a:ea typeface="Varela Round"/>
              <a:cs typeface="Varela Round"/>
              <a:sym typeface="Varela Round"/>
            </a:endParaRPr>
          </a:p>
        </p:txBody>
      </p:sp>
      <p:pic>
        <p:nvPicPr>
          <p:cNvPr id="449" name="Google Shape;449;p52"/>
          <p:cNvPicPr preferRelativeResize="0"/>
          <p:nvPr/>
        </p:nvPicPr>
        <p:blipFill>
          <a:blip r:embed="rId3">
            <a:alphaModFix/>
          </a:blip>
          <a:stretch>
            <a:fillRect/>
          </a:stretch>
        </p:blipFill>
        <p:spPr>
          <a:xfrm>
            <a:off x="4315200" y="427025"/>
            <a:ext cx="513600" cy="67673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453" name="Shape 453"/>
        <p:cNvGrpSpPr/>
        <p:nvPr/>
      </p:nvGrpSpPr>
      <p:grpSpPr>
        <a:xfrm>
          <a:off x="0" y="0"/>
          <a:ext cx="0" cy="0"/>
          <a:chOff x="0" y="0"/>
          <a:chExt cx="0" cy="0"/>
        </a:xfrm>
      </p:grpSpPr>
      <p:sp>
        <p:nvSpPr>
          <p:cNvPr id="454" name="Google Shape;454;p53"/>
          <p:cNvSpPr txBox="1"/>
          <p:nvPr/>
        </p:nvSpPr>
        <p:spPr>
          <a:xfrm>
            <a:off x="2011500" y="1784550"/>
            <a:ext cx="5121000" cy="157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lt1"/>
                </a:solidFill>
                <a:latin typeface="Varela Round"/>
                <a:ea typeface="Varela Round"/>
                <a:cs typeface="Varela Round"/>
                <a:sym typeface="Varela Round"/>
              </a:rPr>
              <a:t>Prototype Creation</a:t>
            </a:r>
            <a:endParaRPr sz="4500">
              <a:solidFill>
                <a:schemeClr val="lt1"/>
              </a:solidFill>
              <a:latin typeface="Varela Round"/>
              <a:ea typeface="Varela Round"/>
              <a:cs typeface="Varela Round"/>
              <a:sym typeface="Varela Round"/>
            </a:endParaRPr>
          </a:p>
        </p:txBody>
      </p:sp>
      <p:pic>
        <p:nvPicPr>
          <p:cNvPr id="455" name="Google Shape;455;p53"/>
          <p:cNvPicPr preferRelativeResize="0"/>
          <p:nvPr/>
        </p:nvPicPr>
        <p:blipFill>
          <a:blip r:embed="rId3">
            <a:alphaModFix/>
          </a:blip>
          <a:stretch>
            <a:fillRect/>
          </a:stretch>
        </p:blipFill>
        <p:spPr>
          <a:xfrm>
            <a:off x="4315200" y="427025"/>
            <a:ext cx="513600" cy="67673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459" name="Shape 459"/>
        <p:cNvGrpSpPr/>
        <p:nvPr/>
      </p:nvGrpSpPr>
      <p:grpSpPr>
        <a:xfrm>
          <a:off x="0" y="0"/>
          <a:ext cx="0" cy="0"/>
          <a:chOff x="0" y="0"/>
          <a:chExt cx="0" cy="0"/>
        </a:xfrm>
      </p:grpSpPr>
      <p:sp>
        <p:nvSpPr>
          <p:cNvPr id="460" name="Google Shape;460;p54"/>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461" name="Google Shape;461;p54"/>
          <p:cNvSpPr txBox="1"/>
          <p:nvPr/>
        </p:nvSpPr>
        <p:spPr>
          <a:xfrm>
            <a:off x="4465325" y="96960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pic>
        <p:nvPicPr>
          <p:cNvPr id="462" name="Google Shape;462;p54"/>
          <p:cNvPicPr preferRelativeResize="0"/>
          <p:nvPr/>
        </p:nvPicPr>
        <p:blipFill>
          <a:blip r:embed="rId3">
            <a:alphaModFix/>
          </a:blip>
          <a:stretch>
            <a:fillRect/>
          </a:stretch>
        </p:blipFill>
        <p:spPr>
          <a:xfrm>
            <a:off x="4315200" y="274625"/>
            <a:ext cx="513600" cy="676730"/>
          </a:xfrm>
          <a:prstGeom prst="rect">
            <a:avLst/>
          </a:prstGeom>
          <a:noFill/>
          <a:ln>
            <a:noFill/>
          </a:ln>
        </p:spPr>
      </p:pic>
      <p:pic>
        <p:nvPicPr>
          <p:cNvPr id="463" name="Google Shape;463;p54"/>
          <p:cNvPicPr preferRelativeResize="0"/>
          <p:nvPr/>
        </p:nvPicPr>
        <p:blipFill>
          <a:blip r:embed="rId4">
            <a:alphaModFix/>
          </a:blip>
          <a:stretch>
            <a:fillRect/>
          </a:stretch>
        </p:blipFill>
        <p:spPr>
          <a:xfrm>
            <a:off x="1646050" y="1067875"/>
            <a:ext cx="2353103" cy="3137471"/>
          </a:xfrm>
          <a:prstGeom prst="rect">
            <a:avLst/>
          </a:prstGeom>
          <a:noFill/>
          <a:ln>
            <a:noFill/>
          </a:ln>
        </p:spPr>
      </p:pic>
      <p:pic>
        <p:nvPicPr>
          <p:cNvPr id="464" name="Google Shape;464;p54"/>
          <p:cNvPicPr preferRelativeResize="0"/>
          <p:nvPr/>
        </p:nvPicPr>
        <p:blipFill>
          <a:blip r:embed="rId5">
            <a:alphaModFix/>
          </a:blip>
          <a:stretch>
            <a:fillRect/>
          </a:stretch>
        </p:blipFill>
        <p:spPr>
          <a:xfrm>
            <a:off x="5721700" y="1067875"/>
            <a:ext cx="2406227" cy="31374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103" name="Shape 103"/>
        <p:cNvGrpSpPr/>
        <p:nvPr/>
      </p:nvGrpSpPr>
      <p:grpSpPr>
        <a:xfrm>
          <a:off x="0" y="0"/>
          <a:ext cx="0" cy="0"/>
          <a:chOff x="0" y="0"/>
          <a:chExt cx="0" cy="0"/>
        </a:xfrm>
      </p:grpSpPr>
      <p:sp>
        <p:nvSpPr>
          <p:cNvPr id="104" name="Google Shape;104;p21"/>
          <p:cNvSpPr txBox="1"/>
          <p:nvPr/>
        </p:nvSpPr>
        <p:spPr>
          <a:xfrm>
            <a:off x="5062350" y="295800"/>
            <a:ext cx="35856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FFFFFF"/>
                </a:solidFill>
                <a:latin typeface="Varela Round"/>
                <a:ea typeface="Varela Round"/>
                <a:cs typeface="Varela Round"/>
                <a:sym typeface="Varela Round"/>
              </a:rPr>
              <a:t>C. Barr Taylor</a:t>
            </a:r>
            <a:r>
              <a:rPr b="1" lang="en" sz="3500">
                <a:solidFill>
                  <a:srgbClr val="FFFFFF"/>
                </a:solidFill>
                <a:latin typeface="Varela Round"/>
                <a:ea typeface="Varela Round"/>
                <a:cs typeface="Varela Round"/>
                <a:sym typeface="Varela Round"/>
              </a:rPr>
              <a:t> </a:t>
            </a:r>
            <a:br>
              <a:rPr b="1" lang="en" sz="3500">
                <a:solidFill>
                  <a:srgbClr val="FFFFFF"/>
                </a:solidFill>
                <a:latin typeface="Varela Round"/>
                <a:ea typeface="Varela Round"/>
                <a:cs typeface="Varela Round"/>
                <a:sym typeface="Varela Round"/>
              </a:rPr>
            </a:br>
            <a:endParaRPr b="1" sz="3500">
              <a:solidFill>
                <a:srgbClr val="FFFFFF"/>
              </a:solidFill>
              <a:latin typeface="Varela Round"/>
              <a:ea typeface="Varela Round"/>
              <a:cs typeface="Varela Round"/>
              <a:sym typeface="Varela Round"/>
            </a:endParaRPr>
          </a:p>
        </p:txBody>
      </p:sp>
      <p:sp>
        <p:nvSpPr>
          <p:cNvPr id="105" name="Google Shape;105;p21"/>
          <p:cNvSpPr txBox="1"/>
          <p:nvPr/>
        </p:nvSpPr>
        <p:spPr>
          <a:xfrm>
            <a:off x="5018250" y="2201425"/>
            <a:ext cx="3673800" cy="204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500">
                <a:solidFill>
                  <a:srgbClr val="FFF2CC"/>
                </a:solidFill>
                <a:latin typeface="Varela Round"/>
                <a:ea typeface="Varela Round"/>
                <a:cs typeface="Varela Round"/>
                <a:sym typeface="Varela Round"/>
              </a:rPr>
              <a:t>“</a:t>
            </a:r>
            <a:r>
              <a:rPr lang="en" sz="2500">
                <a:solidFill>
                  <a:schemeClr val="lt1"/>
                </a:solidFill>
                <a:latin typeface="Varela Round"/>
                <a:ea typeface="Varela Round"/>
                <a:cs typeface="Varela Round"/>
                <a:sym typeface="Varela Round"/>
              </a:rPr>
              <a:t>I didn’t realize how my drawings helped me firmly establish memories.</a:t>
            </a:r>
            <a:r>
              <a:rPr lang="en" sz="2500">
                <a:solidFill>
                  <a:srgbClr val="FFF2CC"/>
                </a:solidFill>
                <a:latin typeface="Varela Round"/>
                <a:ea typeface="Varela Round"/>
                <a:cs typeface="Varela Round"/>
                <a:sym typeface="Varela Round"/>
              </a:rPr>
              <a:t>”</a:t>
            </a:r>
            <a:endParaRPr sz="2500">
              <a:solidFill>
                <a:srgbClr val="FFF2CC"/>
              </a:solidFill>
              <a:latin typeface="Varela Round"/>
              <a:ea typeface="Varela Round"/>
              <a:cs typeface="Varela Round"/>
              <a:sym typeface="Varela Round"/>
            </a:endParaRPr>
          </a:p>
        </p:txBody>
      </p:sp>
      <p:sp>
        <p:nvSpPr>
          <p:cNvPr id="106" name="Google Shape;106;p21"/>
          <p:cNvSpPr txBox="1"/>
          <p:nvPr/>
        </p:nvSpPr>
        <p:spPr>
          <a:xfrm>
            <a:off x="5355150" y="534900"/>
            <a:ext cx="3000000" cy="101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Varela Round"/>
                <a:ea typeface="Varela Round"/>
                <a:cs typeface="Varela Round"/>
                <a:sym typeface="Varela Round"/>
              </a:rPr>
              <a:t>Psychiatrist in his 70s</a:t>
            </a:r>
            <a:endParaRPr sz="2000">
              <a:solidFill>
                <a:srgbClr val="FFFFFF"/>
              </a:solidFill>
              <a:latin typeface="Varela Round"/>
              <a:ea typeface="Varela Round"/>
              <a:cs typeface="Varela Round"/>
              <a:sym typeface="Varela Round"/>
            </a:endParaRPr>
          </a:p>
        </p:txBody>
      </p:sp>
      <p:pic>
        <p:nvPicPr>
          <p:cNvPr id="107" name="Google Shape;107;p21"/>
          <p:cNvPicPr preferRelativeResize="0"/>
          <p:nvPr/>
        </p:nvPicPr>
        <p:blipFill rotWithShape="1">
          <a:blip r:embed="rId3">
            <a:alphaModFix/>
          </a:blip>
          <a:srcRect b="0" l="22496" r="16138" t="8475"/>
          <a:stretch/>
        </p:blipFill>
        <p:spPr>
          <a:xfrm>
            <a:off x="0" y="0"/>
            <a:ext cx="4598077" cy="5143500"/>
          </a:xfrm>
          <a:prstGeom prst="rect">
            <a:avLst/>
          </a:prstGeom>
          <a:noFill/>
          <a:ln>
            <a:noFill/>
          </a:ln>
        </p:spPr>
      </p:pic>
      <p:sp>
        <p:nvSpPr>
          <p:cNvPr id="108" name="Google Shape;108;p21"/>
          <p:cNvSpPr/>
          <p:nvPr/>
        </p:nvSpPr>
        <p:spPr>
          <a:xfrm>
            <a:off x="5106450" y="196700"/>
            <a:ext cx="3585600" cy="1255800"/>
          </a:xfrm>
          <a:prstGeom prst="frame">
            <a:avLst>
              <a:gd fmla="val 6107" name="adj1"/>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112" name="Shape 112"/>
        <p:cNvGrpSpPr/>
        <p:nvPr/>
      </p:nvGrpSpPr>
      <p:grpSpPr>
        <a:xfrm>
          <a:off x="0" y="0"/>
          <a:ext cx="0" cy="0"/>
          <a:chOff x="0" y="0"/>
          <a:chExt cx="0" cy="0"/>
        </a:xfrm>
      </p:grpSpPr>
      <p:sp>
        <p:nvSpPr>
          <p:cNvPr id="113" name="Google Shape;113;p22"/>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114" name="Google Shape;114;p22"/>
          <p:cNvSpPr/>
          <p:nvPr/>
        </p:nvSpPr>
        <p:spPr>
          <a:xfrm>
            <a:off x="4307812" y="485274"/>
            <a:ext cx="528384" cy="557107"/>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15" name="Google Shape;115;p22"/>
          <p:cNvPicPr preferRelativeResize="0"/>
          <p:nvPr/>
        </p:nvPicPr>
        <p:blipFill>
          <a:blip r:embed="rId3">
            <a:alphaModFix/>
          </a:blip>
          <a:stretch>
            <a:fillRect/>
          </a:stretch>
        </p:blipFill>
        <p:spPr>
          <a:xfrm>
            <a:off x="3748125" y="2461975"/>
            <a:ext cx="4412100" cy="1692600"/>
          </a:xfrm>
          <a:prstGeom prst="roundRect">
            <a:avLst>
              <a:gd fmla="val 16667" name="adj"/>
            </a:avLst>
          </a:prstGeom>
          <a:noFill/>
          <a:ln>
            <a:noFill/>
          </a:ln>
        </p:spPr>
      </p:pic>
      <p:pic>
        <p:nvPicPr>
          <p:cNvPr id="116" name="Google Shape;116;p22"/>
          <p:cNvPicPr preferRelativeResize="0"/>
          <p:nvPr/>
        </p:nvPicPr>
        <p:blipFill>
          <a:blip r:embed="rId4">
            <a:alphaModFix/>
          </a:blip>
          <a:stretch>
            <a:fillRect/>
          </a:stretch>
        </p:blipFill>
        <p:spPr>
          <a:xfrm>
            <a:off x="968525" y="2461975"/>
            <a:ext cx="2724900" cy="1692600"/>
          </a:xfrm>
          <a:prstGeom prst="roundRect">
            <a:avLst>
              <a:gd fmla="val 16667" name="adj"/>
            </a:avLst>
          </a:prstGeom>
          <a:noFill/>
          <a:ln>
            <a:noFill/>
          </a:ln>
        </p:spPr>
      </p:pic>
      <p:sp>
        <p:nvSpPr>
          <p:cNvPr id="117" name="Google Shape;117;p22"/>
          <p:cNvSpPr txBox="1"/>
          <p:nvPr/>
        </p:nvSpPr>
        <p:spPr>
          <a:xfrm>
            <a:off x="1627500" y="1132975"/>
            <a:ext cx="5889000" cy="132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500">
                <a:solidFill>
                  <a:schemeClr val="lt1"/>
                </a:solidFill>
                <a:latin typeface="Varela Round"/>
                <a:ea typeface="Varela Round"/>
                <a:cs typeface="Varela Round"/>
                <a:sym typeface="Varela Round"/>
              </a:rPr>
              <a:t>People don’t need physical artifacts after the memory is formed</a:t>
            </a:r>
            <a:endParaRPr sz="2500">
              <a:solidFill>
                <a:srgbClr val="FFF2CC"/>
              </a:solidFill>
              <a:latin typeface="Varela Round"/>
              <a:ea typeface="Varela Round"/>
              <a:cs typeface="Varela Round"/>
              <a:sym typeface="Varela Rou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121" name="Shape 121"/>
        <p:cNvGrpSpPr/>
        <p:nvPr/>
      </p:nvGrpSpPr>
      <p:grpSpPr>
        <a:xfrm>
          <a:off x="0" y="0"/>
          <a:ext cx="0" cy="0"/>
          <a:chOff x="0" y="0"/>
          <a:chExt cx="0" cy="0"/>
        </a:xfrm>
      </p:grpSpPr>
      <p:sp>
        <p:nvSpPr>
          <p:cNvPr id="122" name="Google Shape;122;p23"/>
          <p:cNvSpPr txBox="1"/>
          <p:nvPr/>
        </p:nvSpPr>
        <p:spPr>
          <a:xfrm>
            <a:off x="5018250" y="2151850"/>
            <a:ext cx="3673800" cy="204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500">
                <a:solidFill>
                  <a:srgbClr val="FFF2CC"/>
                </a:solidFill>
                <a:latin typeface="Varela Round"/>
                <a:ea typeface="Varela Round"/>
                <a:cs typeface="Varela Round"/>
                <a:sym typeface="Varela Round"/>
              </a:rPr>
              <a:t>“</a:t>
            </a:r>
            <a:r>
              <a:rPr lang="en" sz="2500">
                <a:solidFill>
                  <a:schemeClr val="lt1"/>
                </a:solidFill>
                <a:latin typeface="Varela Round"/>
                <a:ea typeface="Varela Round"/>
                <a:cs typeface="Varela Round"/>
                <a:sym typeface="Varela Round"/>
              </a:rPr>
              <a:t>Memories help me remember what not to do.</a:t>
            </a:r>
            <a:r>
              <a:rPr lang="en" sz="2500">
                <a:solidFill>
                  <a:srgbClr val="FFF2CC"/>
                </a:solidFill>
                <a:latin typeface="Varela Round"/>
                <a:ea typeface="Varela Round"/>
                <a:cs typeface="Varela Round"/>
                <a:sym typeface="Varela Round"/>
              </a:rPr>
              <a:t>”</a:t>
            </a:r>
            <a:endParaRPr sz="2500">
              <a:solidFill>
                <a:srgbClr val="FFF2CC"/>
              </a:solidFill>
              <a:latin typeface="Varela Round"/>
              <a:ea typeface="Varela Round"/>
              <a:cs typeface="Varela Round"/>
              <a:sym typeface="Varela Round"/>
            </a:endParaRPr>
          </a:p>
        </p:txBody>
      </p:sp>
      <p:pic>
        <p:nvPicPr>
          <p:cNvPr id="123" name="Google Shape;123;p23"/>
          <p:cNvPicPr preferRelativeResize="0"/>
          <p:nvPr/>
        </p:nvPicPr>
        <p:blipFill rotWithShape="1">
          <a:blip r:embed="rId3">
            <a:alphaModFix/>
          </a:blip>
          <a:srcRect b="0" l="31394" r="18252" t="0"/>
          <a:stretch/>
        </p:blipFill>
        <p:spPr>
          <a:xfrm>
            <a:off x="-54375" y="7625"/>
            <a:ext cx="4604376" cy="5128151"/>
          </a:xfrm>
          <a:prstGeom prst="rect">
            <a:avLst/>
          </a:prstGeom>
          <a:noFill/>
          <a:ln>
            <a:noFill/>
          </a:ln>
        </p:spPr>
      </p:pic>
      <p:sp>
        <p:nvSpPr>
          <p:cNvPr id="124" name="Google Shape;124;p23"/>
          <p:cNvSpPr txBox="1"/>
          <p:nvPr/>
        </p:nvSpPr>
        <p:spPr>
          <a:xfrm>
            <a:off x="5062350" y="295800"/>
            <a:ext cx="35856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FFFFFF"/>
                </a:solidFill>
                <a:latin typeface="Varela Round"/>
                <a:ea typeface="Varela Round"/>
                <a:cs typeface="Varela Round"/>
                <a:sym typeface="Varela Round"/>
              </a:rPr>
              <a:t>Rey Peralta</a:t>
            </a:r>
            <a:br>
              <a:rPr b="1" lang="en" sz="3500">
                <a:solidFill>
                  <a:srgbClr val="FFFFFF"/>
                </a:solidFill>
                <a:latin typeface="Varela Round"/>
                <a:ea typeface="Varela Round"/>
                <a:cs typeface="Varela Round"/>
                <a:sym typeface="Varela Round"/>
              </a:rPr>
            </a:br>
            <a:endParaRPr b="1" sz="3500">
              <a:solidFill>
                <a:srgbClr val="FFFFFF"/>
              </a:solidFill>
              <a:latin typeface="Varela Round"/>
              <a:ea typeface="Varela Round"/>
              <a:cs typeface="Varela Round"/>
              <a:sym typeface="Varela Round"/>
            </a:endParaRPr>
          </a:p>
        </p:txBody>
      </p:sp>
      <p:sp>
        <p:nvSpPr>
          <p:cNvPr id="125" name="Google Shape;125;p23"/>
          <p:cNvSpPr txBox="1"/>
          <p:nvPr/>
        </p:nvSpPr>
        <p:spPr>
          <a:xfrm>
            <a:off x="5320350" y="554725"/>
            <a:ext cx="3157800" cy="101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Varela Round"/>
                <a:ea typeface="Varela Round"/>
                <a:cs typeface="Varela Round"/>
                <a:sym typeface="Varela Round"/>
              </a:rPr>
              <a:t>Long-serving custodian</a:t>
            </a:r>
            <a:endParaRPr sz="2000">
              <a:solidFill>
                <a:srgbClr val="FFFFFF"/>
              </a:solidFill>
              <a:latin typeface="Varela Round"/>
              <a:ea typeface="Varela Round"/>
              <a:cs typeface="Varela Round"/>
              <a:sym typeface="Varela Round"/>
            </a:endParaRPr>
          </a:p>
        </p:txBody>
      </p:sp>
      <p:sp>
        <p:nvSpPr>
          <p:cNvPr id="126" name="Google Shape;126;p23"/>
          <p:cNvSpPr/>
          <p:nvPr/>
        </p:nvSpPr>
        <p:spPr>
          <a:xfrm>
            <a:off x="5106450" y="196700"/>
            <a:ext cx="3585600" cy="1255800"/>
          </a:xfrm>
          <a:prstGeom prst="frame">
            <a:avLst>
              <a:gd fmla="val 6107" name="adj1"/>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130" name="Shape 130"/>
        <p:cNvGrpSpPr/>
        <p:nvPr/>
      </p:nvGrpSpPr>
      <p:grpSpPr>
        <a:xfrm>
          <a:off x="0" y="0"/>
          <a:ext cx="0" cy="0"/>
          <a:chOff x="0" y="0"/>
          <a:chExt cx="0" cy="0"/>
        </a:xfrm>
      </p:grpSpPr>
      <p:sp>
        <p:nvSpPr>
          <p:cNvPr id="131" name="Google Shape;131;p24"/>
          <p:cNvSpPr txBox="1"/>
          <p:nvPr/>
        </p:nvSpPr>
        <p:spPr>
          <a:xfrm>
            <a:off x="5018250" y="2151850"/>
            <a:ext cx="3673800" cy="204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500">
                <a:solidFill>
                  <a:srgbClr val="FFF2CC"/>
                </a:solidFill>
                <a:latin typeface="Varela Round"/>
                <a:ea typeface="Varela Round"/>
                <a:cs typeface="Varela Round"/>
                <a:sym typeface="Varela Round"/>
              </a:rPr>
              <a:t>“</a:t>
            </a:r>
            <a:r>
              <a:rPr lang="en" sz="2500">
                <a:solidFill>
                  <a:schemeClr val="lt1"/>
                </a:solidFill>
                <a:latin typeface="Varela Round"/>
                <a:ea typeface="Varela Round"/>
                <a:cs typeface="Varela Round"/>
                <a:sym typeface="Varela Round"/>
              </a:rPr>
              <a:t>It’s hard to remember people when you only see a blur of their face in the mirror.</a:t>
            </a:r>
            <a:r>
              <a:rPr lang="en" sz="2500">
                <a:solidFill>
                  <a:srgbClr val="FFF2CC"/>
                </a:solidFill>
                <a:latin typeface="Varela Round"/>
                <a:ea typeface="Varela Round"/>
                <a:cs typeface="Varela Round"/>
                <a:sym typeface="Varela Round"/>
              </a:rPr>
              <a:t>”</a:t>
            </a:r>
            <a:endParaRPr sz="2500">
              <a:solidFill>
                <a:srgbClr val="FFF2CC"/>
              </a:solidFill>
              <a:latin typeface="Varela Round"/>
              <a:ea typeface="Varela Round"/>
              <a:cs typeface="Varela Round"/>
              <a:sym typeface="Varela Round"/>
            </a:endParaRPr>
          </a:p>
        </p:txBody>
      </p:sp>
      <p:sp>
        <p:nvSpPr>
          <p:cNvPr id="132" name="Google Shape;132;p24"/>
          <p:cNvSpPr txBox="1"/>
          <p:nvPr/>
        </p:nvSpPr>
        <p:spPr>
          <a:xfrm>
            <a:off x="5062350" y="295800"/>
            <a:ext cx="35856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FFFFFF"/>
                </a:solidFill>
                <a:latin typeface="Varela Round"/>
                <a:ea typeface="Varela Round"/>
                <a:cs typeface="Varela Round"/>
                <a:sym typeface="Varela Round"/>
              </a:rPr>
              <a:t>Michael</a:t>
            </a:r>
            <a:br>
              <a:rPr b="1" lang="en" sz="3500">
                <a:solidFill>
                  <a:srgbClr val="FFFFFF"/>
                </a:solidFill>
                <a:latin typeface="Varela Round"/>
                <a:ea typeface="Varela Round"/>
                <a:cs typeface="Varela Round"/>
                <a:sym typeface="Varela Round"/>
              </a:rPr>
            </a:br>
            <a:endParaRPr b="1" sz="3500">
              <a:solidFill>
                <a:srgbClr val="FFFFFF"/>
              </a:solidFill>
              <a:latin typeface="Varela Round"/>
              <a:ea typeface="Varela Round"/>
              <a:cs typeface="Varela Round"/>
              <a:sym typeface="Varela Round"/>
            </a:endParaRPr>
          </a:p>
        </p:txBody>
      </p:sp>
      <p:sp>
        <p:nvSpPr>
          <p:cNvPr id="133" name="Google Shape;133;p24"/>
          <p:cNvSpPr txBox="1"/>
          <p:nvPr/>
        </p:nvSpPr>
        <p:spPr>
          <a:xfrm>
            <a:off x="5320350" y="554725"/>
            <a:ext cx="3157800" cy="101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Varela Round"/>
                <a:ea typeface="Varela Round"/>
                <a:cs typeface="Varela Round"/>
                <a:sym typeface="Varela Round"/>
              </a:rPr>
              <a:t>Lyft Driver </a:t>
            </a:r>
            <a:endParaRPr sz="2000">
              <a:solidFill>
                <a:srgbClr val="FFFFFF"/>
              </a:solidFill>
              <a:latin typeface="Varela Round"/>
              <a:ea typeface="Varela Round"/>
              <a:cs typeface="Varela Round"/>
              <a:sym typeface="Varela Round"/>
            </a:endParaRPr>
          </a:p>
        </p:txBody>
      </p:sp>
      <p:sp>
        <p:nvSpPr>
          <p:cNvPr id="134" name="Google Shape;134;p24"/>
          <p:cNvSpPr/>
          <p:nvPr/>
        </p:nvSpPr>
        <p:spPr>
          <a:xfrm>
            <a:off x="5106450" y="196700"/>
            <a:ext cx="3585600" cy="1255800"/>
          </a:xfrm>
          <a:prstGeom prst="frame">
            <a:avLst>
              <a:gd fmla="val 6107" name="adj1"/>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4"/>
          <p:cNvPicPr preferRelativeResize="0"/>
          <p:nvPr/>
        </p:nvPicPr>
        <p:blipFill>
          <a:blip r:embed="rId3">
            <a:alphaModFix/>
          </a:blip>
          <a:stretch>
            <a:fillRect/>
          </a:stretch>
        </p:blipFill>
        <p:spPr>
          <a:xfrm>
            <a:off x="0" y="0"/>
            <a:ext cx="4073751"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139" name="Shape 139"/>
        <p:cNvGrpSpPr/>
        <p:nvPr/>
      </p:nvGrpSpPr>
      <p:grpSpPr>
        <a:xfrm>
          <a:off x="0" y="0"/>
          <a:ext cx="0" cy="0"/>
          <a:chOff x="0" y="0"/>
          <a:chExt cx="0" cy="0"/>
        </a:xfrm>
      </p:grpSpPr>
      <p:sp>
        <p:nvSpPr>
          <p:cNvPr id="140" name="Google Shape;140;p25"/>
          <p:cNvSpPr txBox="1"/>
          <p:nvPr/>
        </p:nvSpPr>
        <p:spPr>
          <a:xfrm>
            <a:off x="3804650" y="258257"/>
            <a:ext cx="14265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rgbClr val="FFFFFF"/>
              </a:solidFill>
              <a:latin typeface="Varela Round"/>
              <a:ea typeface="Varela Round"/>
              <a:cs typeface="Varela Round"/>
              <a:sym typeface="Varela Round"/>
            </a:endParaRPr>
          </a:p>
        </p:txBody>
      </p:sp>
      <p:sp>
        <p:nvSpPr>
          <p:cNvPr id="141" name="Google Shape;141;p25"/>
          <p:cNvSpPr/>
          <p:nvPr/>
        </p:nvSpPr>
        <p:spPr>
          <a:xfrm>
            <a:off x="4307812" y="485274"/>
            <a:ext cx="528384" cy="557107"/>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42" name="Google Shape;142;p25"/>
          <p:cNvPicPr preferRelativeResize="0"/>
          <p:nvPr/>
        </p:nvPicPr>
        <p:blipFill>
          <a:blip r:embed="rId3">
            <a:alphaModFix/>
          </a:blip>
          <a:stretch>
            <a:fillRect/>
          </a:stretch>
        </p:blipFill>
        <p:spPr>
          <a:xfrm>
            <a:off x="5761150" y="987750"/>
            <a:ext cx="2393400" cy="3191400"/>
          </a:xfrm>
          <a:prstGeom prst="roundRect">
            <a:avLst>
              <a:gd fmla="val 16667" name="adj"/>
            </a:avLst>
          </a:prstGeom>
          <a:noFill/>
          <a:ln>
            <a:noFill/>
          </a:ln>
        </p:spPr>
      </p:pic>
      <p:pic>
        <p:nvPicPr>
          <p:cNvPr id="143" name="Google Shape;143;p25"/>
          <p:cNvPicPr preferRelativeResize="0"/>
          <p:nvPr/>
        </p:nvPicPr>
        <p:blipFill>
          <a:blip r:embed="rId4">
            <a:alphaModFix/>
          </a:blip>
          <a:stretch>
            <a:fillRect/>
          </a:stretch>
        </p:blipFill>
        <p:spPr>
          <a:xfrm>
            <a:off x="989450" y="976050"/>
            <a:ext cx="2393400" cy="3191400"/>
          </a:xfrm>
          <a:prstGeom prst="roundRect">
            <a:avLst>
              <a:gd fmla="val 16667" name="adj"/>
            </a:avLst>
          </a:prstGeom>
          <a:noFill/>
          <a:ln>
            <a:noFill/>
          </a:ln>
        </p:spPr>
      </p:pic>
      <p:sp>
        <p:nvSpPr>
          <p:cNvPr id="144" name="Google Shape;144;p25"/>
          <p:cNvSpPr txBox="1"/>
          <p:nvPr/>
        </p:nvSpPr>
        <p:spPr>
          <a:xfrm>
            <a:off x="3547388" y="1561038"/>
            <a:ext cx="1941000" cy="204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500">
                <a:solidFill>
                  <a:schemeClr val="lt1"/>
                </a:solidFill>
                <a:latin typeface="Varela Round"/>
                <a:ea typeface="Varela Round"/>
                <a:cs typeface="Varela Round"/>
                <a:sym typeface="Varela Round"/>
              </a:rPr>
              <a:t>Physical locations conjure memories</a:t>
            </a:r>
            <a:endParaRPr sz="2500">
              <a:solidFill>
                <a:srgbClr val="FFF2CC"/>
              </a:solidFill>
              <a:latin typeface="Varela Round"/>
              <a:ea typeface="Varela Round"/>
              <a:cs typeface="Varela Round"/>
              <a:sym typeface="Varela Rou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4C2F4"/>
        </a:solidFill>
      </p:bgPr>
    </p:bg>
    <p:spTree>
      <p:nvGrpSpPr>
        <p:cNvPr id="148" name="Shape 148"/>
        <p:cNvGrpSpPr/>
        <p:nvPr/>
      </p:nvGrpSpPr>
      <p:grpSpPr>
        <a:xfrm>
          <a:off x="0" y="0"/>
          <a:ext cx="0" cy="0"/>
          <a:chOff x="0" y="0"/>
          <a:chExt cx="0" cy="0"/>
        </a:xfrm>
      </p:grpSpPr>
      <p:sp>
        <p:nvSpPr>
          <p:cNvPr id="149" name="Google Shape;149;p26"/>
          <p:cNvSpPr txBox="1"/>
          <p:nvPr/>
        </p:nvSpPr>
        <p:spPr>
          <a:xfrm>
            <a:off x="5018250" y="2041675"/>
            <a:ext cx="3673800" cy="2044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500">
                <a:solidFill>
                  <a:srgbClr val="FFF2CC"/>
                </a:solidFill>
                <a:latin typeface="Varela Round"/>
                <a:ea typeface="Varela Round"/>
                <a:cs typeface="Varela Round"/>
                <a:sym typeface="Varela Round"/>
              </a:rPr>
              <a:t>“</a:t>
            </a:r>
            <a:r>
              <a:rPr lang="en" sz="2500">
                <a:solidFill>
                  <a:schemeClr val="lt1"/>
                </a:solidFill>
                <a:latin typeface="Varela Round"/>
                <a:ea typeface="Varela Round"/>
                <a:cs typeface="Varela Round"/>
                <a:sym typeface="Varela Round"/>
              </a:rPr>
              <a:t>I live more in the past then the present.</a:t>
            </a:r>
            <a:r>
              <a:rPr lang="en" sz="2500">
                <a:solidFill>
                  <a:srgbClr val="FFF2CC"/>
                </a:solidFill>
                <a:latin typeface="Varela Round"/>
                <a:ea typeface="Varela Round"/>
                <a:cs typeface="Varela Round"/>
                <a:sym typeface="Varela Round"/>
              </a:rPr>
              <a:t>”</a:t>
            </a:r>
            <a:endParaRPr sz="2500">
              <a:solidFill>
                <a:srgbClr val="FFF2CC"/>
              </a:solidFill>
              <a:latin typeface="Varela Round"/>
              <a:ea typeface="Varela Round"/>
              <a:cs typeface="Varela Round"/>
              <a:sym typeface="Varela Round"/>
            </a:endParaRPr>
          </a:p>
        </p:txBody>
      </p:sp>
      <p:sp>
        <p:nvSpPr>
          <p:cNvPr id="150" name="Google Shape;150;p26"/>
          <p:cNvSpPr txBox="1"/>
          <p:nvPr/>
        </p:nvSpPr>
        <p:spPr>
          <a:xfrm>
            <a:off x="5062350" y="295800"/>
            <a:ext cx="3585600" cy="5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rgbClr val="FFFFFF"/>
                </a:solidFill>
                <a:latin typeface="Varela Round"/>
                <a:ea typeface="Varela Round"/>
                <a:cs typeface="Varela Round"/>
                <a:sym typeface="Varela Round"/>
              </a:rPr>
              <a:t>Death Cafe </a:t>
            </a:r>
            <a:endParaRPr b="1" sz="3500">
              <a:solidFill>
                <a:srgbClr val="FFFFFF"/>
              </a:solidFill>
              <a:latin typeface="Varela Round"/>
              <a:ea typeface="Varela Round"/>
              <a:cs typeface="Varela Round"/>
              <a:sym typeface="Varela Round"/>
            </a:endParaRPr>
          </a:p>
        </p:txBody>
      </p:sp>
      <p:sp>
        <p:nvSpPr>
          <p:cNvPr id="151" name="Google Shape;151;p26"/>
          <p:cNvSpPr txBox="1"/>
          <p:nvPr/>
        </p:nvSpPr>
        <p:spPr>
          <a:xfrm>
            <a:off x="5320350" y="554725"/>
            <a:ext cx="3259200" cy="101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FFFFFF"/>
                </a:solidFill>
                <a:latin typeface="Varela Round"/>
                <a:ea typeface="Varela Round"/>
                <a:cs typeface="Varela Round"/>
                <a:sym typeface="Varela Round"/>
              </a:rPr>
              <a:t>Support group </a:t>
            </a:r>
            <a:r>
              <a:rPr lang="en" sz="2000">
                <a:solidFill>
                  <a:srgbClr val="FFFFFF"/>
                </a:solidFill>
                <a:latin typeface="Varela Round"/>
                <a:ea typeface="Varela Round"/>
                <a:cs typeface="Varela Round"/>
                <a:sym typeface="Varela Round"/>
              </a:rPr>
              <a:t>attendees</a:t>
            </a:r>
            <a:r>
              <a:rPr lang="en" sz="2000">
                <a:solidFill>
                  <a:srgbClr val="FFFFFF"/>
                </a:solidFill>
                <a:latin typeface="Varela Round"/>
                <a:ea typeface="Varela Round"/>
                <a:cs typeface="Varela Round"/>
                <a:sym typeface="Varela Round"/>
              </a:rPr>
              <a:t> </a:t>
            </a:r>
            <a:endParaRPr sz="2000">
              <a:solidFill>
                <a:srgbClr val="FFFFFF"/>
              </a:solidFill>
              <a:latin typeface="Varela Round"/>
              <a:ea typeface="Varela Round"/>
              <a:cs typeface="Varela Round"/>
              <a:sym typeface="Varela Round"/>
            </a:endParaRPr>
          </a:p>
        </p:txBody>
      </p:sp>
      <p:sp>
        <p:nvSpPr>
          <p:cNvPr id="152" name="Google Shape;152;p26"/>
          <p:cNvSpPr/>
          <p:nvPr/>
        </p:nvSpPr>
        <p:spPr>
          <a:xfrm>
            <a:off x="5106450" y="196700"/>
            <a:ext cx="3585600" cy="1255800"/>
          </a:xfrm>
          <a:prstGeom prst="frame">
            <a:avLst>
              <a:gd fmla="val 6107" name="adj1"/>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6"/>
          <p:cNvPicPr preferRelativeResize="0"/>
          <p:nvPr/>
        </p:nvPicPr>
        <p:blipFill>
          <a:blip r:embed="rId3">
            <a:alphaModFix/>
          </a:blip>
          <a:stretch>
            <a:fillRect/>
          </a:stretch>
        </p:blipFill>
        <p:spPr>
          <a:xfrm>
            <a:off x="0" y="0"/>
            <a:ext cx="4008900" cy="514349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